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media/image11.svg" ContentType="image/svg+xml"/>
  <Override PartName="/ppt/media/image16.svg" ContentType="image/svg+xml"/>
  <Override PartName="/ppt/media/image18.svg" ContentType="image/svg+xml"/>
  <Override PartName="/ppt/media/image20.svg" ContentType="image/svg+xml"/>
  <Override PartName="/ppt/media/image22.svg" ContentType="image/svg+xml"/>
  <Override PartName="/ppt/media/image28.svg" ContentType="image/svg+xml"/>
  <Override PartName="/ppt/media/image3.svg" ContentType="image/svg+xml"/>
  <Override PartName="/ppt/media/image30.svg" ContentType="image/svg+xml"/>
  <Override PartName="/ppt/media/image32.svg" ContentType="image/svg+xml"/>
  <Override PartName="/ppt/media/image6.svg" ContentType="image/svg+xml"/>
  <Override PartName="/ppt/media/image8.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Lst>
  <p:sldSz cx="18288000" cy="10287000"/>
  <p:notesSz cx="6858000" cy="9144000"/>
  <p:embeddedFontLst>
    <p:embeddedFont>
      <p:font typeface="Calibri" panose="020F0502020204030204" charset="0"/>
      <p:regular r:id="rId30"/>
      <p:bold r:id="rId31"/>
      <p:italic r:id="rId32"/>
      <p:boldItalic r:id="rId33"/>
    </p:embeddedFont>
    <p:embeddedFont>
      <p:font typeface="Andalus" panose="02020603050405020304" charset="0"/>
      <p:regular r:id="rId34"/>
    </p:embeddedFont>
    <p:embeddedFont>
      <p:font typeface="Mongolian Baiti" panose="03000500000000000000" charset="0"/>
      <p:regular r:id="rId35"/>
    </p:embeddedFont>
    <p:embeddedFont>
      <p:font typeface="Yu Gothic UI Semibold" panose="020B0700000000000000" charset="-128"/>
      <p:bold r:id="rId36"/>
    </p:embeddedFont>
    <p:embeddedFont>
      <p:font typeface="TravelportSans Heavy" panose="020B0903040000020004" charset="0"/>
      <p:bold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6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160"/>
        <p:guide pos="2862"/>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7" Type="http://schemas.openxmlformats.org/officeDocument/2006/relationships/font" Target="fonts/font8.fntdata"/><Relationship Id="rId36" Type="http://schemas.openxmlformats.org/officeDocument/2006/relationships/font" Target="fonts/font7.fntdata"/><Relationship Id="rId35" Type="http://schemas.openxmlformats.org/officeDocument/2006/relationships/font" Target="fonts/font6.fntdata"/><Relationship Id="rId34" Type="http://schemas.openxmlformats.org/officeDocument/2006/relationships/font" Target="fonts/font5.fntdata"/><Relationship Id="rId33" Type="http://schemas.openxmlformats.org/officeDocument/2006/relationships/font" Target="fonts/font4.fntdata"/><Relationship Id="rId32" Type="http://schemas.openxmlformats.org/officeDocument/2006/relationships/font" Target="fonts/font3.fntdata"/><Relationship Id="rId31" Type="http://schemas.openxmlformats.org/officeDocument/2006/relationships/font" Target="fonts/font2.fntdata"/><Relationship Id="rId30" Type="http://schemas.openxmlformats.org/officeDocument/2006/relationships/font" Target="fonts/font1.fntdata"/><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8.svg"/><Relationship Id="rId7"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image" Target="../media/image32.svg"/><Relationship Id="rId7" Type="http://schemas.openxmlformats.org/officeDocument/2006/relationships/image" Target="../media/image31.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 Id="rId3" Type="http://schemas.openxmlformats.org/officeDocument/2006/relationships/image" Target="../media/image27.png"/><Relationship Id="rId2" Type="http://schemas.openxmlformats.org/officeDocument/2006/relationships/image" Target="../media/image33.jpeg"/><Relationship Id="rId12" Type="http://schemas.openxmlformats.org/officeDocument/2006/relationships/slideLayout" Target="../slideLayouts/slideLayout7.xml"/><Relationship Id="rId11" Type="http://schemas.openxmlformats.org/officeDocument/2006/relationships/image" Target="../media/image36.png"/><Relationship Id="rId10" Type="http://schemas.openxmlformats.org/officeDocument/2006/relationships/image" Target="../media/image35.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37.png"/><Relationship Id="rId6" Type="http://schemas.openxmlformats.org/officeDocument/2006/relationships/image" Target="../media/image4.png"/><Relationship Id="rId5" Type="http://schemas.openxmlformats.org/officeDocument/2006/relationships/image" Target="../media/image31.png"/><Relationship Id="rId4" Type="http://schemas.openxmlformats.org/officeDocument/2006/relationships/image" Target="../media/image29.png"/><Relationship Id="rId3" Type="http://schemas.openxmlformats.org/officeDocument/2006/relationships/image" Target="../media/image27.png"/><Relationship Id="rId2" Type="http://schemas.openxmlformats.org/officeDocument/2006/relationships/image" Target="../media/image33.jpe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38.png"/><Relationship Id="rId6" Type="http://schemas.openxmlformats.org/officeDocument/2006/relationships/image" Target="../media/image4.png"/><Relationship Id="rId5" Type="http://schemas.openxmlformats.org/officeDocument/2006/relationships/image" Target="../media/image31.png"/><Relationship Id="rId4" Type="http://schemas.openxmlformats.org/officeDocument/2006/relationships/image" Target="../media/image29.png"/><Relationship Id="rId3" Type="http://schemas.openxmlformats.org/officeDocument/2006/relationships/image" Target="../media/image27.png"/><Relationship Id="rId2" Type="http://schemas.openxmlformats.org/officeDocument/2006/relationships/image" Target="../media/image33.jpe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39.png"/><Relationship Id="rId6" Type="http://schemas.openxmlformats.org/officeDocument/2006/relationships/image" Target="../media/image4.png"/><Relationship Id="rId5" Type="http://schemas.openxmlformats.org/officeDocument/2006/relationships/image" Target="../media/image31.png"/><Relationship Id="rId4" Type="http://schemas.openxmlformats.org/officeDocument/2006/relationships/image" Target="../media/image29.png"/><Relationship Id="rId3" Type="http://schemas.openxmlformats.org/officeDocument/2006/relationships/image" Target="../media/image27.png"/><Relationship Id="rId2" Type="http://schemas.openxmlformats.org/officeDocument/2006/relationships/image" Target="../media/image33.jpe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40.png"/><Relationship Id="rId6" Type="http://schemas.openxmlformats.org/officeDocument/2006/relationships/image" Target="../media/image4.png"/><Relationship Id="rId5" Type="http://schemas.openxmlformats.org/officeDocument/2006/relationships/image" Target="../media/image31.png"/><Relationship Id="rId4" Type="http://schemas.openxmlformats.org/officeDocument/2006/relationships/image" Target="../media/image29.png"/><Relationship Id="rId3" Type="http://schemas.openxmlformats.org/officeDocument/2006/relationships/image" Target="../media/image27.png"/><Relationship Id="rId2" Type="http://schemas.openxmlformats.org/officeDocument/2006/relationships/image" Target="../media/image33.jpe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41.png"/><Relationship Id="rId6" Type="http://schemas.openxmlformats.org/officeDocument/2006/relationships/image" Target="../media/image4.png"/><Relationship Id="rId5" Type="http://schemas.openxmlformats.org/officeDocument/2006/relationships/image" Target="../media/image31.png"/><Relationship Id="rId4" Type="http://schemas.openxmlformats.org/officeDocument/2006/relationships/image" Target="../media/image29.png"/><Relationship Id="rId3" Type="http://schemas.openxmlformats.org/officeDocument/2006/relationships/image" Target="../media/image27.png"/><Relationship Id="rId2" Type="http://schemas.openxmlformats.org/officeDocument/2006/relationships/image" Target="../media/image33.jpeg"/><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42.png"/><Relationship Id="rId6" Type="http://schemas.openxmlformats.org/officeDocument/2006/relationships/image" Target="../media/image4.png"/><Relationship Id="rId5" Type="http://schemas.openxmlformats.org/officeDocument/2006/relationships/image" Target="../media/image31.png"/><Relationship Id="rId4" Type="http://schemas.openxmlformats.org/officeDocument/2006/relationships/image" Target="../media/image29.png"/><Relationship Id="rId3" Type="http://schemas.openxmlformats.org/officeDocument/2006/relationships/image" Target="../media/image27.png"/><Relationship Id="rId2" Type="http://schemas.openxmlformats.org/officeDocument/2006/relationships/image" Target="../media/image33.jpeg"/><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9" Type="http://schemas.openxmlformats.org/officeDocument/2006/relationships/image" Target="../media/image21.png"/><Relationship Id="rId8" Type="http://schemas.openxmlformats.org/officeDocument/2006/relationships/image" Target="../media/image44.jpeg"/><Relationship Id="rId7" Type="http://schemas.openxmlformats.org/officeDocument/2006/relationships/image" Target="../media/image2.png"/><Relationship Id="rId6" Type="http://schemas.openxmlformats.org/officeDocument/2006/relationships/image" Target="../media/image4.png"/><Relationship Id="rId5" Type="http://schemas.openxmlformats.org/officeDocument/2006/relationships/image" Target="../media/image31.png"/><Relationship Id="rId4" Type="http://schemas.openxmlformats.org/officeDocument/2006/relationships/image" Target="../media/image29.png"/><Relationship Id="rId3" Type="http://schemas.openxmlformats.org/officeDocument/2006/relationships/image" Target="../media/image27.png"/><Relationship Id="rId2" Type="http://schemas.openxmlformats.org/officeDocument/2006/relationships/image" Target="../media/image43.jpeg"/><Relationship Id="rId10" Type="http://schemas.openxmlformats.org/officeDocument/2006/relationships/slideLayout" Target="../slideLayouts/slideLayout7.xml"/><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46.jpeg"/><Relationship Id="rId6" Type="http://schemas.openxmlformats.org/officeDocument/2006/relationships/image" Target="../media/image4.png"/><Relationship Id="rId5" Type="http://schemas.openxmlformats.org/officeDocument/2006/relationships/image" Target="../media/image31.png"/><Relationship Id="rId4" Type="http://schemas.openxmlformats.org/officeDocument/2006/relationships/image" Target="../media/image29.png"/><Relationship Id="rId3" Type="http://schemas.openxmlformats.org/officeDocument/2006/relationships/image" Target="../media/image27.png"/><Relationship Id="rId2" Type="http://schemas.openxmlformats.org/officeDocument/2006/relationships/image" Target="../media/image45.jpeg"/><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47.jpeg"/><Relationship Id="rId6" Type="http://schemas.openxmlformats.org/officeDocument/2006/relationships/image" Target="../media/image4.png"/><Relationship Id="rId5" Type="http://schemas.openxmlformats.org/officeDocument/2006/relationships/image" Target="../media/image31.png"/><Relationship Id="rId4" Type="http://schemas.openxmlformats.org/officeDocument/2006/relationships/image" Target="../media/image29.png"/><Relationship Id="rId3" Type="http://schemas.openxmlformats.org/officeDocument/2006/relationships/image" Target="../media/image27.png"/><Relationship Id="rId2" Type="http://schemas.openxmlformats.org/officeDocument/2006/relationships/image" Target="../media/image45.jpe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11.svg"/><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48.jpeg"/><Relationship Id="rId6" Type="http://schemas.openxmlformats.org/officeDocument/2006/relationships/image" Target="../media/image4.png"/><Relationship Id="rId5" Type="http://schemas.openxmlformats.org/officeDocument/2006/relationships/image" Target="../media/image31.png"/><Relationship Id="rId4" Type="http://schemas.openxmlformats.org/officeDocument/2006/relationships/image" Target="../media/image29.png"/><Relationship Id="rId3" Type="http://schemas.openxmlformats.org/officeDocument/2006/relationships/image" Target="../media/image27.png"/><Relationship Id="rId2" Type="http://schemas.openxmlformats.org/officeDocument/2006/relationships/image" Target="../media/image45.jpeg"/><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49.jpeg"/><Relationship Id="rId6" Type="http://schemas.openxmlformats.org/officeDocument/2006/relationships/image" Target="../media/image4.png"/><Relationship Id="rId5" Type="http://schemas.openxmlformats.org/officeDocument/2006/relationships/image" Target="../media/image31.png"/><Relationship Id="rId4" Type="http://schemas.openxmlformats.org/officeDocument/2006/relationships/image" Target="../media/image29.png"/><Relationship Id="rId3" Type="http://schemas.openxmlformats.org/officeDocument/2006/relationships/image" Target="../media/image27.png"/><Relationship Id="rId2" Type="http://schemas.openxmlformats.org/officeDocument/2006/relationships/image" Target="../media/image45.jpeg"/><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50.jpeg"/><Relationship Id="rId6" Type="http://schemas.openxmlformats.org/officeDocument/2006/relationships/image" Target="../media/image4.png"/><Relationship Id="rId5" Type="http://schemas.openxmlformats.org/officeDocument/2006/relationships/image" Target="../media/image31.png"/><Relationship Id="rId4" Type="http://schemas.openxmlformats.org/officeDocument/2006/relationships/image" Target="../media/image29.png"/><Relationship Id="rId3" Type="http://schemas.openxmlformats.org/officeDocument/2006/relationships/image" Target="../media/image27.png"/><Relationship Id="rId2" Type="http://schemas.openxmlformats.org/officeDocument/2006/relationships/image" Target="../media/image45.jpeg"/><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1.png"/><Relationship Id="rId7" Type="http://schemas.openxmlformats.org/officeDocument/2006/relationships/image" Target="../media/image4.png"/><Relationship Id="rId6" Type="http://schemas.openxmlformats.org/officeDocument/2006/relationships/image" Target="../media/image19.png"/><Relationship Id="rId5" Type="http://schemas.openxmlformats.org/officeDocument/2006/relationships/image" Target="../media/image7.png"/><Relationship Id="rId4" Type="http://schemas.openxmlformats.org/officeDocument/2006/relationships/image" Target="../media/image17.png"/><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image" Target="../media/image1.jpeg"/></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7.png"/><Relationship Id="rId6" Type="http://schemas.openxmlformats.org/officeDocument/2006/relationships/image" Target="../media/image5.png"/><Relationship Id="rId5" Type="http://schemas.openxmlformats.org/officeDocument/2006/relationships/image" Target="../media/image52.png"/><Relationship Id="rId4" Type="http://schemas.openxmlformats.org/officeDocument/2006/relationships/image" Target="../media/image51.png"/><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1.svg"/><Relationship Id="rId4" Type="http://schemas.openxmlformats.org/officeDocument/2006/relationships/image" Target="../media/image10.png"/><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8.svg"/><Relationship Id="rId7" Type="http://schemas.openxmlformats.org/officeDocument/2006/relationships/image" Target="../media/image7.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 Id="rId3" Type="http://schemas.openxmlformats.org/officeDocument/2006/relationships/image" Target="../media/image15.png"/><Relationship Id="rId2" Type="http://schemas.openxmlformats.org/officeDocument/2006/relationships/image" Target="../media/image14.jpeg"/><Relationship Id="rId14" Type="http://schemas.openxmlformats.org/officeDocument/2006/relationships/slideLayout" Target="../slideLayouts/slideLayout7.xml"/><Relationship Id="rId13" Type="http://schemas.openxmlformats.org/officeDocument/2006/relationships/image" Target="../media/image22.svg"/><Relationship Id="rId12" Type="http://schemas.openxmlformats.org/officeDocument/2006/relationships/image" Target="../media/image21.png"/><Relationship Id="rId11" Type="http://schemas.openxmlformats.org/officeDocument/2006/relationships/image" Target="../media/image4.png"/><Relationship Id="rId10" Type="http://schemas.openxmlformats.org/officeDocument/2006/relationships/image" Target="../media/image20.sv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18.svg"/><Relationship Id="rId7"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16.svg"/><Relationship Id="rId3" Type="http://schemas.openxmlformats.org/officeDocument/2006/relationships/image" Target="../media/image15.png"/><Relationship Id="rId2" Type="http://schemas.openxmlformats.org/officeDocument/2006/relationships/image" Target="../media/image23.jpeg"/><Relationship Id="rId14" Type="http://schemas.openxmlformats.org/officeDocument/2006/relationships/slideLayout" Target="../slideLayouts/slideLayout7.xml"/><Relationship Id="rId13" Type="http://schemas.openxmlformats.org/officeDocument/2006/relationships/image" Target="../media/image4.png"/><Relationship Id="rId12" Type="http://schemas.openxmlformats.org/officeDocument/2006/relationships/image" Target="../media/image20.svg"/><Relationship Id="rId11" Type="http://schemas.openxmlformats.org/officeDocument/2006/relationships/image" Target="../media/image19.png"/><Relationship Id="rId10" Type="http://schemas.openxmlformats.org/officeDocument/2006/relationships/image" Target="../media/image8.sv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9" Type="http://schemas.openxmlformats.org/officeDocument/2006/relationships/image" Target="../media/image8.svg"/><Relationship Id="rId8" Type="http://schemas.openxmlformats.org/officeDocument/2006/relationships/image" Target="../media/image7.png"/><Relationship Id="rId7" Type="http://schemas.openxmlformats.org/officeDocument/2006/relationships/image" Target="../media/image22.svg"/><Relationship Id="rId6" Type="http://schemas.openxmlformats.org/officeDocument/2006/relationships/image" Target="../media/image21.png"/><Relationship Id="rId5" Type="http://schemas.openxmlformats.org/officeDocument/2006/relationships/image" Target="../media/image25.jpeg"/><Relationship Id="rId4" Type="http://schemas.openxmlformats.org/officeDocument/2006/relationships/image" Target="../media/image24.jpeg"/><Relationship Id="rId3" Type="http://schemas.openxmlformats.org/officeDocument/2006/relationships/image" Target="../media/image3.svg"/><Relationship Id="rId2" Type="http://schemas.openxmlformats.org/officeDocument/2006/relationships/image" Target="../media/image2.png"/><Relationship Id="rId10" Type="http://schemas.openxmlformats.org/officeDocument/2006/relationships/slideLayout" Target="../slideLayouts/slideLayout7.xml"/><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image" Target="../media/image32.svg"/><Relationship Id="rId7" Type="http://schemas.openxmlformats.org/officeDocument/2006/relationships/image" Target="../media/image31.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 Id="rId3" Type="http://schemas.openxmlformats.org/officeDocument/2006/relationships/image" Target="../media/image27.png"/><Relationship Id="rId2" Type="http://schemas.openxmlformats.org/officeDocument/2006/relationships/image" Target="../media/image26.jpeg"/><Relationship Id="rId10" Type="http://schemas.openxmlformats.org/officeDocument/2006/relationships/slideLayout" Target="../slideLayouts/slideLayout7.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image" Target="../media/image32.svg"/><Relationship Id="rId7" Type="http://schemas.openxmlformats.org/officeDocument/2006/relationships/image" Target="../media/image31.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 Id="rId3" Type="http://schemas.openxmlformats.org/officeDocument/2006/relationships/image" Target="../media/image27.png"/><Relationship Id="rId2" Type="http://schemas.openxmlformats.org/officeDocument/2006/relationships/image" Target="../media/image33.jpeg"/><Relationship Id="rId10" Type="http://schemas.openxmlformats.org/officeDocument/2006/relationships/slideLayout" Target="../slideLayouts/slideLayout7.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image" Target="../media/image32.svg"/><Relationship Id="rId7" Type="http://schemas.openxmlformats.org/officeDocument/2006/relationships/image" Target="../media/image31.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 Id="rId3" Type="http://schemas.openxmlformats.org/officeDocument/2006/relationships/image" Target="../media/image27.png"/><Relationship Id="rId2" Type="http://schemas.openxmlformats.org/officeDocument/2006/relationships/image" Target="../media/image33.jpeg"/><Relationship Id="rId11" Type="http://schemas.openxmlformats.org/officeDocument/2006/relationships/slideLayout" Target="../slideLayouts/slideLayout7.xml"/><Relationship Id="rId10" Type="http://schemas.openxmlformats.org/officeDocument/2006/relationships/image" Target="../media/image34.jpe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296935" y="-548610"/>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1"/>
            <a:stretch>
              <a:fillRect t="-78077" r="-1486" b="-81883"/>
            </a:stretch>
          </a:blipFill>
        </p:spPr>
      </p:sp>
      <p:sp>
        <p:nvSpPr>
          <p:cNvPr id="3" name="Freeform 3"/>
          <p:cNvSpPr/>
          <p:nvPr/>
        </p:nvSpPr>
        <p:spPr>
          <a:xfrm rot="-10800000">
            <a:off x="2922672" y="599614"/>
            <a:ext cx="12364270" cy="9261962"/>
          </a:xfrm>
          <a:custGeom>
            <a:avLst/>
            <a:gdLst/>
            <a:ahLst/>
            <a:cxnLst/>
            <a:rect l="l" t="t" r="r" b="b"/>
            <a:pathLst>
              <a:path w="12364270" h="9261962">
                <a:moveTo>
                  <a:pt x="0" y="0"/>
                </a:moveTo>
                <a:lnTo>
                  <a:pt x="12364270" y="0"/>
                </a:lnTo>
                <a:lnTo>
                  <a:pt x="12364270" y="9261962"/>
                </a:lnTo>
                <a:lnTo>
                  <a:pt x="0" y="92619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rot="0">
            <a:off x="-1778953" y="-1335955"/>
            <a:ext cx="4285771" cy="12790609"/>
            <a:chOff x="0" y="0"/>
            <a:chExt cx="3263900" cy="9740900"/>
          </a:xfrm>
        </p:grpSpPr>
        <p:sp>
          <p:nvSpPr>
            <p:cNvPr id="5" name="Freeform 5"/>
            <p:cNvSpPr/>
            <p:nvPr/>
          </p:nvSpPr>
          <p:spPr>
            <a:xfrm rot="-1087373">
              <a:off x="-1430463" y="133154"/>
              <a:ext cx="6012302" cy="9434474"/>
            </a:xfrm>
            <a:custGeom>
              <a:avLst/>
              <a:gdLst/>
              <a:ahLst/>
              <a:cxnLst/>
              <a:rect l="l" t="t" r="r" b="b"/>
              <a:pathLst>
                <a:path w="6012302" h="9434474">
                  <a:moveTo>
                    <a:pt x="2632488" y="6958309"/>
                  </a:moveTo>
                  <a:cubicBezTo>
                    <a:pt x="2540709" y="7067245"/>
                    <a:pt x="2463190" y="7508239"/>
                    <a:pt x="2455728" y="7539204"/>
                  </a:cubicBezTo>
                  <a:cubicBezTo>
                    <a:pt x="2349705" y="7761071"/>
                    <a:pt x="2005010" y="8773413"/>
                    <a:pt x="2009706" y="8824392"/>
                  </a:cubicBezTo>
                  <a:cubicBezTo>
                    <a:pt x="2010145" y="8831217"/>
                    <a:pt x="1951197" y="8921500"/>
                    <a:pt x="1930129" y="8961374"/>
                  </a:cubicBezTo>
                  <a:cubicBezTo>
                    <a:pt x="1923765" y="8972654"/>
                    <a:pt x="1861367" y="9314367"/>
                    <a:pt x="1856450" y="9370219"/>
                  </a:cubicBezTo>
                  <a:cubicBezTo>
                    <a:pt x="1854606" y="9400350"/>
                    <a:pt x="1783305" y="9434474"/>
                    <a:pt x="1771235" y="9430523"/>
                  </a:cubicBezTo>
                  <a:cubicBezTo>
                    <a:pt x="1672261" y="9398130"/>
                    <a:pt x="83809" y="8870224"/>
                    <a:pt x="15800" y="8845292"/>
                  </a:cubicBezTo>
                  <a:cubicBezTo>
                    <a:pt x="10972" y="8843712"/>
                    <a:pt x="6539" y="8840925"/>
                    <a:pt x="3313" y="8838533"/>
                  </a:cubicBezTo>
                  <a:cubicBezTo>
                    <a:pt x="0" y="8820076"/>
                    <a:pt x="182087" y="8553617"/>
                    <a:pt x="179740" y="8491379"/>
                  </a:cubicBezTo>
                  <a:cubicBezTo>
                    <a:pt x="194861" y="8465594"/>
                    <a:pt x="393540" y="8074945"/>
                    <a:pt x="397513" y="8066891"/>
                  </a:cubicBezTo>
                  <a:cubicBezTo>
                    <a:pt x="417791" y="8029431"/>
                    <a:pt x="421811" y="7808922"/>
                    <a:pt x="422579" y="7802492"/>
                  </a:cubicBezTo>
                  <a:cubicBezTo>
                    <a:pt x="425301" y="7786011"/>
                    <a:pt x="598235" y="7608760"/>
                    <a:pt x="610634" y="7599455"/>
                  </a:cubicBezTo>
                  <a:cubicBezTo>
                    <a:pt x="619829" y="7591774"/>
                    <a:pt x="631704" y="7486085"/>
                    <a:pt x="630388" y="7465610"/>
                  </a:cubicBezTo>
                  <a:cubicBezTo>
                    <a:pt x="628632" y="7438309"/>
                    <a:pt x="752892" y="7246463"/>
                    <a:pt x="752870" y="7242447"/>
                  </a:cubicBezTo>
                  <a:cubicBezTo>
                    <a:pt x="750302" y="7213545"/>
                    <a:pt x="747588" y="6862548"/>
                    <a:pt x="757880" y="6835183"/>
                  </a:cubicBezTo>
                  <a:cubicBezTo>
                    <a:pt x="770544" y="6800574"/>
                    <a:pt x="935515" y="6414929"/>
                    <a:pt x="946620" y="6389165"/>
                  </a:cubicBezTo>
                  <a:cubicBezTo>
                    <a:pt x="950987" y="6379904"/>
                    <a:pt x="946538" y="6079118"/>
                    <a:pt x="970020" y="6040034"/>
                  </a:cubicBezTo>
                  <a:cubicBezTo>
                    <a:pt x="990321" y="6006589"/>
                    <a:pt x="1159480" y="5800041"/>
                    <a:pt x="1166152" y="5771490"/>
                  </a:cubicBezTo>
                  <a:cubicBezTo>
                    <a:pt x="1171617" y="5742544"/>
                    <a:pt x="1301939" y="5262707"/>
                    <a:pt x="1306723" y="5256255"/>
                  </a:cubicBezTo>
                  <a:cubicBezTo>
                    <a:pt x="1311902" y="5248596"/>
                    <a:pt x="1439958" y="5016568"/>
                    <a:pt x="1465482" y="4983497"/>
                  </a:cubicBezTo>
                  <a:cubicBezTo>
                    <a:pt x="1474655" y="4971800"/>
                    <a:pt x="1491096" y="4746003"/>
                    <a:pt x="1490066" y="4704240"/>
                  </a:cubicBezTo>
                  <a:cubicBezTo>
                    <a:pt x="1489539" y="4681351"/>
                    <a:pt x="1625849" y="4342449"/>
                    <a:pt x="1627034" y="4338828"/>
                  </a:cubicBezTo>
                  <a:cubicBezTo>
                    <a:pt x="1644899" y="4300577"/>
                    <a:pt x="1742579" y="4243016"/>
                    <a:pt x="1748922" y="4227720"/>
                  </a:cubicBezTo>
                  <a:cubicBezTo>
                    <a:pt x="1755264" y="4212424"/>
                    <a:pt x="2062730" y="3738450"/>
                    <a:pt x="2064596" y="3712335"/>
                  </a:cubicBezTo>
                  <a:cubicBezTo>
                    <a:pt x="2064969" y="3707112"/>
                    <a:pt x="2158677" y="3657604"/>
                    <a:pt x="2168597" y="3635461"/>
                  </a:cubicBezTo>
                  <a:cubicBezTo>
                    <a:pt x="2169782" y="3631840"/>
                    <a:pt x="2302912" y="3151587"/>
                    <a:pt x="2306116" y="3149963"/>
                  </a:cubicBezTo>
                  <a:cubicBezTo>
                    <a:pt x="2332912" y="3129334"/>
                    <a:pt x="2537496" y="2716565"/>
                    <a:pt x="2536775" y="2510540"/>
                  </a:cubicBezTo>
                  <a:cubicBezTo>
                    <a:pt x="2536754" y="2506524"/>
                    <a:pt x="2939156" y="1987453"/>
                    <a:pt x="2950722" y="1972531"/>
                  </a:cubicBezTo>
                  <a:cubicBezTo>
                    <a:pt x="3047901" y="1749105"/>
                    <a:pt x="3597717" y="938864"/>
                    <a:pt x="3606408" y="912310"/>
                  </a:cubicBezTo>
                  <a:cubicBezTo>
                    <a:pt x="3613913" y="889377"/>
                    <a:pt x="3796196" y="732557"/>
                    <a:pt x="3803878" y="668257"/>
                  </a:cubicBezTo>
                  <a:cubicBezTo>
                    <a:pt x="3805809" y="654190"/>
                    <a:pt x="3918392" y="530682"/>
                    <a:pt x="3943125" y="500025"/>
                  </a:cubicBezTo>
                  <a:cubicBezTo>
                    <a:pt x="3961867" y="475424"/>
                    <a:pt x="4166913" y="0"/>
                    <a:pt x="4187432" y="6716"/>
                  </a:cubicBezTo>
                  <a:cubicBezTo>
                    <a:pt x="4353581" y="58422"/>
                    <a:pt x="5866651" y="534931"/>
                    <a:pt x="5976092" y="572087"/>
                  </a:cubicBezTo>
                  <a:cubicBezTo>
                    <a:pt x="6012302" y="583938"/>
                    <a:pt x="5922364" y="883230"/>
                    <a:pt x="5921969" y="884437"/>
                  </a:cubicBezTo>
                  <a:cubicBezTo>
                    <a:pt x="5797359" y="1085521"/>
                    <a:pt x="5751907" y="1220310"/>
                    <a:pt x="5751973" y="1232358"/>
                  </a:cubicBezTo>
                  <a:cubicBezTo>
                    <a:pt x="5752104" y="1256454"/>
                    <a:pt x="5755439" y="1278926"/>
                    <a:pt x="5757568" y="1301004"/>
                  </a:cubicBezTo>
                  <a:cubicBezTo>
                    <a:pt x="5585902" y="1711185"/>
                    <a:pt x="5532871" y="2297832"/>
                    <a:pt x="5530545" y="2313106"/>
                  </a:cubicBezTo>
                  <a:cubicBezTo>
                    <a:pt x="5528196" y="2324364"/>
                    <a:pt x="5348103" y="2809291"/>
                    <a:pt x="5344591" y="2828186"/>
                  </a:cubicBezTo>
                  <a:cubicBezTo>
                    <a:pt x="5337941" y="2860753"/>
                    <a:pt x="5340112" y="2964358"/>
                    <a:pt x="5322533" y="2981322"/>
                  </a:cubicBezTo>
                  <a:cubicBezTo>
                    <a:pt x="5312548" y="2991416"/>
                    <a:pt x="5173931" y="3496600"/>
                    <a:pt x="5161882" y="3496666"/>
                  </a:cubicBezTo>
                  <a:cubicBezTo>
                    <a:pt x="5140990" y="3495173"/>
                    <a:pt x="4711685" y="3867800"/>
                    <a:pt x="4708130" y="3878664"/>
                  </a:cubicBezTo>
                  <a:cubicBezTo>
                    <a:pt x="4704991" y="3892335"/>
                    <a:pt x="4697222" y="3940572"/>
                    <a:pt x="4690023" y="3946234"/>
                  </a:cubicBezTo>
                  <a:cubicBezTo>
                    <a:pt x="4678436" y="3957140"/>
                    <a:pt x="4587049" y="4285356"/>
                    <a:pt x="4517546" y="4354812"/>
                  </a:cubicBezTo>
                  <a:cubicBezTo>
                    <a:pt x="4514408" y="4368484"/>
                    <a:pt x="4370532" y="4424289"/>
                    <a:pt x="4369347" y="4427910"/>
                  </a:cubicBezTo>
                  <a:cubicBezTo>
                    <a:pt x="4358681" y="4460499"/>
                    <a:pt x="4062675" y="4678983"/>
                    <a:pt x="4045140" y="4703979"/>
                  </a:cubicBezTo>
                  <a:cubicBezTo>
                    <a:pt x="4028790" y="4725354"/>
                    <a:pt x="3733819" y="4838609"/>
                    <a:pt x="3728617" y="4842252"/>
                  </a:cubicBezTo>
                  <a:cubicBezTo>
                    <a:pt x="3702238" y="4865690"/>
                    <a:pt x="3290799" y="5126571"/>
                    <a:pt x="3291677" y="5140221"/>
                  </a:cubicBezTo>
                  <a:cubicBezTo>
                    <a:pt x="3236126" y="5485511"/>
                    <a:pt x="2986357" y="5860775"/>
                    <a:pt x="2984755" y="5861587"/>
                  </a:cubicBezTo>
                  <a:cubicBezTo>
                    <a:pt x="2957521" y="5875390"/>
                    <a:pt x="2754975" y="6441164"/>
                    <a:pt x="2747404" y="6452049"/>
                  </a:cubicBezTo>
                  <a:cubicBezTo>
                    <a:pt x="2745406" y="6454068"/>
                    <a:pt x="2639686" y="6952647"/>
                    <a:pt x="2632488" y="6958309"/>
                  </a:cubicBezTo>
                  <a:close/>
                </a:path>
              </a:pathLst>
            </a:custGeom>
            <a:blipFill>
              <a:blip r:embed="rId4"/>
              <a:stretch>
                <a:fillRect l="-161957" t="-4251" r="-163946" b="-4550"/>
              </a:stretch>
            </a:blipFill>
          </p:spPr>
        </p:sp>
      </p:grpSp>
      <p:grpSp>
        <p:nvGrpSpPr>
          <p:cNvPr id="6" name="Group 6"/>
          <p:cNvGrpSpPr/>
          <p:nvPr/>
        </p:nvGrpSpPr>
        <p:grpSpPr>
          <a:xfrm rot="-10800000">
            <a:off x="15521821" y="-1106493"/>
            <a:ext cx="4285771" cy="12790609"/>
            <a:chOff x="0" y="0"/>
            <a:chExt cx="3263900" cy="9740900"/>
          </a:xfrm>
        </p:grpSpPr>
        <p:sp>
          <p:nvSpPr>
            <p:cNvPr id="7" name="Freeform 7"/>
            <p:cNvSpPr/>
            <p:nvPr/>
          </p:nvSpPr>
          <p:spPr>
            <a:xfrm rot="-1087373">
              <a:off x="-1430463" y="133154"/>
              <a:ext cx="6012302" cy="9434474"/>
            </a:xfrm>
            <a:custGeom>
              <a:avLst/>
              <a:gdLst/>
              <a:ahLst/>
              <a:cxnLst/>
              <a:rect l="l" t="t" r="r" b="b"/>
              <a:pathLst>
                <a:path w="6012302" h="9434474">
                  <a:moveTo>
                    <a:pt x="2632488" y="6958309"/>
                  </a:moveTo>
                  <a:cubicBezTo>
                    <a:pt x="2540709" y="7067245"/>
                    <a:pt x="2463190" y="7508239"/>
                    <a:pt x="2455728" y="7539204"/>
                  </a:cubicBezTo>
                  <a:cubicBezTo>
                    <a:pt x="2349705" y="7761071"/>
                    <a:pt x="2005010" y="8773413"/>
                    <a:pt x="2009706" y="8824392"/>
                  </a:cubicBezTo>
                  <a:cubicBezTo>
                    <a:pt x="2010145" y="8831217"/>
                    <a:pt x="1951197" y="8921500"/>
                    <a:pt x="1930129" y="8961374"/>
                  </a:cubicBezTo>
                  <a:cubicBezTo>
                    <a:pt x="1923765" y="8972654"/>
                    <a:pt x="1861367" y="9314367"/>
                    <a:pt x="1856450" y="9370219"/>
                  </a:cubicBezTo>
                  <a:cubicBezTo>
                    <a:pt x="1854606" y="9400350"/>
                    <a:pt x="1783305" y="9434474"/>
                    <a:pt x="1771235" y="9430523"/>
                  </a:cubicBezTo>
                  <a:cubicBezTo>
                    <a:pt x="1672261" y="9398130"/>
                    <a:pt x="83809" y="8870224"/>
                    <a:pt x="15800" y="8845292"/>
                  </a:cubicBezTo>
                  <a:cubicBezTo>
                    <a:pt x="10972" y="8843712"/>
                    <a:pt x="6539" y="8840925"/>
                    <a:pt x="3313" y="8838533"/>
                  </a:cubicBezTo>
                  <a:cubicBezTo>
                    <a:pt x="0" y="8820076"/>
                    <a:pt x="182087" y="8553617"/>
                    <a:pt x="179740" y="8491379"/>
                  </a:cubicBezTo>
                  <a:cubicBezTo>
                    <a:pt x="194861" y="8465594"/>
                    <a:pt x="393540" y="8074945"/>
                    <a:pt x="397513" y="8066891"/>
                  </a:cubicBezTo>
                  <a:cubicBezTo>
                    <a:pt x="417791" y="8029431"/>
                    <a:pt x="421811" y="7808922"/>
                    <a:pt x="422579" y="7802492"/>
                  </a:cubicBezTo>
                  <a:cubicBezTo>
                    <a:pt x="425301" y="7786011"/>
                    <a:pt x="598235" y="7608760"/>
                    <a:pt x="610634" y="7599455"/>
                  </a:cubicBezTo>
                  <a:cubicBezTo>
                    <a:pt x="619829" y="7591774"/>
                    <a:pt x="631704" y="7486085"/>
                    <a:pt x="630388" y="7465610"/>
                  </a:cubicBezTo>
                  <a:cubicBezTo>
                    <a:pt x="628632" y="7438309"/>
                    <a:pt x="752892" y="7246463"/>
                    <a:pt x="752870" y="7242447"/>
                  </a:cubicBezTo>
                  <a:cubicBezTo>
                    <a:pt x="750302" y="7213545"/>
                    <a:pt x="747588" y="6862548"/>
                    <a:pt x="757880" y="6835183"/>
                  </a:cubicBezTo>
                  <a:cubicBezTo>
                    <a:pt x="770544" y="6800574"/>
                    <a:pt x="935515" y="6414929"/>
                    <a:pt x="946620" y="6389165"/>
                  </a:cubicBezTo>
                  <a:cubicBezTo>
                    <a:pt x="950987" y="6379904"/>
                    <a:pt x="946538" y="6079118"/>
                    <a:pt x="970020" y="6040034"/>
                  </a:cubicBezTo>
                  <a:cubicBezTo>
                    <a:pt x="990321" y="6006589"/>
                    <a:pt x="1159480" y="5800041"/>
                    <a:pt x="1166152" y="5771490"/>
                  </a:cubicBezTo>
                  <a:cubicBezTo>
                    <a:pt x="1171617" y="5742544"/>
                    <a:pt x="1301939" y="5262707"/>
                    <a:pt x="1306723" y="5256255"/>
                  </a:cubicBezTo>
                  <a:cubicBezTo>
                    <a:pt x="1311902" y="5248596"/>
                    <a:pt x="1439958" y="5016568"/>
                    <a:pt x="1465482" y="4983497"/>
                  </a:cubicBezTo>
                  <a:cubicBezTo>
                    <a:pt x="1474655" y="4971800"/>
                    <a:pt x="1491096" y="4746003"/>
                    <a:pt x="1490066" y="4704240"/>
                  </a:cubicBezTo>
                  <a:cubicBezTo>
                    <a:pt x="1489539" y="4681351"/>
                    <a:pt x="1625849" y="4342449"/>
                    <a:pt x="1627034" y="4338828"/>
                  </a:cubicBezTo>
                  <a:cubicBezTo>
                    <a:pt x="1644899" y="4300577"/>
                    <a:pt x="1742579" y="4243016"/>
                    <a:pt x="1748922" y="4227720"/>
                  </a:cubicBezTo>
                  <a:cubicBezTo>
                    <a:pt x="1755264" y="4212424"/>
                    <a:pt x="2062730" y="3738450"/>
                    <a:pt x="2064596" y="3712335"/>
                  </a:cubicBezTo>
                  <a:cubicBezTo>
                    <a:pt x="2064969" y="3707112"/>
                    <a:pt x="2158677" y="3657604"/>
                    <a:pt x="2168597" y="3635461"/>
                  </a:cubicBezTo>
                  <a:cubicBezTo>
                    <a:pt x="2169782" y="3631840"/>
                    <a:pt x="2302912" y="3151587"/>
                    <a:pt x="2306116" y="3149963"/>
                  </a:cubicBezTo>
                  <a:cubicBezTo>
                    <a:pt x="2332912" y="3129334"/>
                    <a:pt x="2537496" y="2716565"/>
                    <a:pt x="2536775" y="2510540"/>
                  </a:cubicBezTo>
                  <a:cubicBezTo>
                    <a:pt x="2536754" y="2506524"/>
                    <a:pt x="2939156" y="1987453"/>
                    <a:pt x="2950722" y="1972531"/>
                  </a:cubicBezTo>
                  <a:cubicBezTo>
                    <a:pt x="3047901" y="1749105"/>
                    <a:pt x="3597717" y="938864"/>
                    <a:pt x="3606408" y="912310"/>
                  </a:cubicBezTo>
                  <a:cubicBezTo>
                    <a:pt x="3613913" y="889377"/>
                    <a:pt x="3796196" y="732557"/>
                    <a:pt x="3803878" y="668257"/>
                  </a:cubicBezTo>
                  <a:cubicBezTo>
                    <a:pt x="3805809" y="654190"/>
                    <a:pt x="3918392" y="530682"/>
                    <a:pt x="3943125" y="500025"/>
                  </a:cubicBezTo>
                  <a:cubicBezTo>
                    <a:pt x="3961867" y="475424"/>
                    <a:pt x="4166913" y="0"/>
                    <a:pt x="4187432" y="6716"/>
                  </a:cubicBezTo>
                  <a:cubicBezTo>
                    <a:pt x="4353581" y="58422"/>
                    <a:pt x="5866651" y="534931"/>
                    <a:pt x="5976092" y="572087"/>
                  </a:cubicBezTo>
                  <a:cubicBezTo>
                    <a:pt x="6012302" y="583938"/>
                    <a:pt x="5922364" y="883230"/>
                    <a:pt x="5921969" y="884437"/>
                  </a:cubicBezTo>
                  <a:cubicBezTo>
                    <a:pt x="5797359" y="1085521"/>
                    <a:pt x="5751907" y="1220310"/>
                    <a:pt x="5751973" y="1232358"/>
                  </a:cubicBezTo>
                  <a:cubicBezTo>
                    <a:pt x="5752104" y="1256454"/>
                    <a:pt x="5755439" y="1278926"/>
                    <a:pt x="5757568" y="1301004"/>
                  </a:cubicBezTo>
                  <a:cubicBezTo>
                    <a:pt x="5585902" y="1711185"/>
                    <a:pt x="5532871" y="2297832"/>
                    <a:pt x="5530545" y="2313106"/>
                  </a:cubicBezTo>
                  <a:cubicBezTo>
                    <a:pt x="5528196" y="2324364"/>
                    <a:pt x="5348103" y="2809291"/>
                    <a:pt x="5344591" y="2828186"/>
                  </a:cubicBezTo>
                  <a:cubicBezTo>
                    <a:pt x="5337941" y="2860753"/>
                    <a:pt x="5340112" y="2964358"/>
                    <a:pt x="5322533" y="2981322"/>
                  </a:cubicBezTo>
                  <a:cubicBezTo>
                    <a:pt x="5312548" y="2991416"/>
                    <a:pt x="5173931" y="3496600"/>
                    <a:pt x="5161882" y="3496666"/>
                  </a:cubicBezTo>
                  <a:cubicBezTo>
                    <a:pt x="5140990" y="3495173"/>
                    <a:pt x="4711685" y="3867800"/>
                    <a:pt x="4708130" y="3878664"/>
                  </a:cubicBezTo>
                  <a:cubicBezTo>
                    <a:pt x="4704991" y="3892335"/>
                    <a:pt x="4697222" y="3940572"/>
                    <a:pt x="4690023" y="3946234"/>
                  </a:cubicBezTo>
                  <a:cubicBezTo>
                    <a:pt x="4678436" y="3957140"/>
                    <a:pt x="4587049" y="4285356"/>
                    <a:pt x="4517546" y="4354812"/>
                  </a:cubicBezTo>
                  <a:cubicBezTo>
                    <a:pt x="4514408" y="4368484"/>
                    <a:pt x="4370532" y="4424289"/>
                    <a:pt x="4369347" y="4427910"/>
                  </a:cubicBezTo>
                  <a:cubicBezTo>
                    <a:pt x="4358681" y="4460499"/>
                    <a:pt x="4062675" y="4678983"/>
                    <a:pt x="4045140" y="4703979"/>
                  </a:cubicBezTo>
                  <a:cubicBezTo>
                    <a:pt x="4028790" y="4725354"/>
                    <a:pt x="3733819" y="4838609"/>
                    <a:pt x="3728617" y="4842252"/>
                  </a:cubicBezTo>
                  <a:cubicBezTo>
                    <a:pt x="3702238" y="4865690"/>
                    <a:pt x="3290799" y="5126571"/>
                    <a:pt x="3291677" y="5140221"/>
                  </a:cubicBezTo>
                  <a:cubicBezTo>
                    <a:pt x="3236126" y="5485511"/>
                    <a:pt x="2986357" y="5860775"/>
                    <a:pt x="2984755" y="5861587"/>
                  </a:cubicBezTo>
                  <a:cubicBezTo>
                    <a:pt x="2957521" y="5875390"/>
                    <a:pt x="2754975" y="6441164"/>
                    <a:pt x="2747404" y="6452049"/>
                  </a:cubicBezTo>
                  <a:cubicBezTo>
                    <a:pt x="2745406" y="6454068"/>
                    <a:pt x="2639686" y="6952647"/>
                    <a:pt x="2632488" y="6958309"/>
                  </a:cubicBezTo>
                  <a:close/>
                </a:path>
              </a:pathLst>
            </a:custGeom>
            <a:blipFill>
              <a:blip r:embed="rId4"/>
              <a:stretch>
                <a:fillRect l="-161957" t="-4251" r="-163946" b="-4550"/>
              </a:stretch>
            </a:blipFill>
          </p:spPr>
        </p:sp>
      </p:grpSp>
      <p:sp>
        <p:nvSpPr>
          <p:cNvPr id="8" name="TextBox 8"/>
          <p:cNvSpPr txBox="1"/>
          <p:nvPr/>
        </p:nvSpPr>
        <p:spPr>
          <a:xfrm>
            <a:off x="3124200" y="3839210"/>
            <a:ext cx="11916410" cy="5027930"/>
          </a:xfrm>
          <a:prstGeom prst="rect">
            <a:avLst/>
          </a:prstGeom>
        </p:spPr>
        <p:txBody>
          <a:bodyPr wrap="square" lIns="0" tIns="0" rIns="0" bIns="0" rtlCol="0" anchor="t">
            <a:spAutoFit/>
          </a:bodyPr>
          <a:lstStyle/>
          <a:p>
            <a:pPr algn="ctr">
              <a:lnSpc>
                <a:spcPts val="13070"/>
              </a:lnSpc>
            </a:pPr>
            <a:r>
              <a:rPr lang="en-US" sz="12000" b="1">
                <a:solidFill>
                  <a:srgbClr val="493423"/>
                </a:solidFill>
                <a:latin typeface="Courier New" panose="02070309020205020404" charset="0"/>
                <a:ea typeface="Obra Letra Bold"/>
                <a:cs typeface="Courier New" panose="02070309020205020404" charset="0"/>
                <a:sym typeface="Obra Letra Bold"/>
              </a:rPr>
              <a:t>2015 Flight Delays and Cancellation</a:t>
            </a:r>
            <a:endParaRPr lang="en-US" sz="12000" b="1">
              <a:solidFill>
                <a:srgbClr val="493423"/>
              </a:solidFill>
              <a:latin typeface="Courier New" panose="02070309020205020404" charset="0"/>
              <a:ea typeface="Obra Letra Bold"/>
              <a:cs typeface="Courier New" panose="02070309020205020404" charset="0"/>
              <a:sym typeface="Obra Letra Bold"/>
            </a:endParaRPr>
          </a:p>
        </p:txBody>
      </p:sp>
      <p:sp>
        <p:nvSpPr>
          <p:cNvPr id="9" name="Freeform 9"/>
          <p:cNvSpPr/>
          <p:nvPr/>
        </p:nvSpPr>
        <p:spPr>
          <a:xfrm>
            <a:off x="11217587" y="2043269"/>
            <a:ext cx="2454707" cy="522183"/>
          </a:xfrm>
          <a:custGeom>
            <a:avLst/>
            <a:gdLst/>
            <a:ahLst/>
            <a:cxnLst/>
            <a:rect l="l" t="t" r="r" b="b"/>
            <a:pathLst>
              <a:path w="2454707" h="522183">
                <a:moveTo>
                  <a:pt x="0" y="0"/>
                </a:moveTo>
                <a:lnTo>
                  <a:pt x="2454707" y="0"/>
                </a:lnTo>
                <a:lnTo>
                  <a:pt x="2454707" y="522183"/>
                </a:lnTo>
                <a:lnTo>
                  <a:pt x="0" y="5221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10800000" flipV="1">
            <a:off x="4343993" y="2013818"/>
            <a:ext cx="2731595" cy="581085"/>
          </a:xfrm>
          <a:custGeom>
            <a:avLst/>
            <a:gdLst/>
            <a:ahLst/>
            <a:cxnLst/>
            <a:rect l="l" t="t" r="r" b="b"/>
            <a:pathLst>
              <a:path w="2731595" h="581085">
                <a:moveTo>
                  <a:pt x="0" y="581085"/>
                </a:moveTo>
                <a:lnTo>
                  <a:pt x="2731595" y="581085"/>
                </a:lnTo>
                <a:lnTo>
                  <a:pt x="2731595" y="0"/>
                </a:lnTo>
                <a:lnTo>
                  <a:pt x="0" y="0"/>
                </a:lnTo>
                <a:lnTo>
                  <a:pt x="0" y="581085"/>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790671" y="5007114"/>
            <a:ext cx="1406488" cy="1468408"/>
          </a:xfrm>
          <a:custGeom>
            <a:avLst/>
            <a:gdLst/>
            <a:ahLst/>
            <a:cxnLst/>
            <a:rect l="l" t="t" r="r" b="b"/>
            <a:pathLst>
              <a:path w="1406488" h="1468408">
                <a:moveTo>
                  <a:pt x="0" y="0"/>
                </a:moveTo>
                <a:lnTo>
                  <a:pt x="1406488" y="0"/>
                </a:lnTo>
                <a:lnTo>
                  <a:pt x="1406488" y="1468408"/>
                </a:lnTo>
                <a:lnTo>
                  <a:pt x="0" y="1468408"/>
                </a:lnTo>
                <a:lnTo>
                  <a:pt x="0" y="0"/>
                </a:lnTo>
                <a:close/>
              </a:path>
            </a:pathLst>
          </a:custGeom>
          <a:blipFill>
            <a:blip r:embed="rId7">
              <a:extLst>
                <a:ext uri="{96DAC541-7B7A-43D3-8B79-37D633B846F1}">
                  <asvg:svgBlip xmlns:asvg="http://schemas.microsoft.com/office/drawing/2016/SVG/main" r:embed="rId8"/>
                </a:ext>
              </a:extLst>
            </a:blip>
            <a:stretch>
              <a:fillRect l="-101042" t="-84932" b="-11017"/>
            </a:stretch>
          </a:blipFill>
        </p:spPr>
      </p:sp>
      <p:sp>
        <p:nvSpPr>
          <p:cNvPr id="12" name="Freeform 12"/>
          <p:cNvSpPr/>
          <p:nvPr/>
        </p:nvSpPr>
        <p:spPr>
          <a:xfrm>
            <a:off x="15274171" y="4195924"/>
            <a:ext cx="1033001" cy="1078478"/>
          </a:xfrm>
          <a:custGeom>
            <a:avLst/>
            <a:gdLst/>
            <a:ahLst/>
            <a:cxnLst/>
            <a:rect l="l" t="t" r="r" b="b"/>
            <a:pathLst>
              <a:path w="1033001" h="1078478">
                <a:moveTo>
                  <a:pt x="0" y="0"/>
                </a:moveTo>
                <a:lnTo>
                  <a:pt x="1033001" y="0"/>
                </a:lnTo>
                <a:lnTo>
                  <a:pt x="1033001" y="1078478"/>
                </a:lnTo>
                <a:lnTo>
                  <a:pt x="0" y="1078478"/>
                </a:lnTo>
                <a:lnTo>
                  <a:pt x="0" y="0"/>
                </a:lnTo>
                <a:close/>
              </a:path>
            </a:pathLst>
          </a:custGeom>
          <a:blipFill>
            <a:blip r:embed="rId7">
              <a:extLst>
                <a:ext uri="{96DAC541-7B7A-43D3-8B79-37D633B846F1}">
                  <asvg:svgBlip xmlns:asvg="http://schemas.microsoft.com/office/drawing/2016/SVG/main" r:embed="rId8"/>
                </a:ext>
              </a:extLst>
            </a:blip>
            <a:stretch>
              <a:fillRect l="-101042" t="-84932" b="-11017"/>
            </a:stretch>
          </a:blipFill>
        </p:spPr>
      </p:sp>
      <p:sp>
        <p:nvSpPr>
          <p:cNvPr id="13" name="Freeform 13"/>
          <p:cNvSpPr/>
          <p:nvPr/>
        </p:nvSpPr>
        <p:spPr>
          <a:xfrm>
            <a:off x="764804" y="3590941"/>
            <a:ext cx="1406488" cy="1468408"/>
          </a:xfrm>
          <a:custGeom>
            <a:avLst/>
            <a:gdLst/>
            <a:ahLst/>
            <a:cxnLst/>
            <a:rect l="l" t="t" r="r" b="b"/>
            <a:pathLst>
              <a:path w="1406488" h="1468408">
                <a:moveTo>
                  <a:pt x="0" y="0"/>
                </a:moveTo>
                <a:lnTo>
                  <a:pt x="1406488" y="0"/>
                </a:lnTo>
                <a:lnTo>
                  <a:pt x="1406488" y="1468408"/>
                </a:lnTo>
                <a:lnTo>
                  <a:pt x="0" y="1468408"/>
                </a:lnTo>
                <a:lnTo>
                  <a:pt x="0" y="0"/>
                </a:lnTo>
                <a:close/>
              </a:path>
            </a:pathLst>
          </a:custGeom>
          <a:blipFill>
            <a:blip r:embed="rId7">
              <a:extLst>
                <a:ext uri="{96DAC541-7B7A-43D3-8B79-37D633B846F1}">
                  <asvg:svgBlip xmlns:asvg="http://schemas.microsoft.com/office/drawing/2016/SVG/main" r:embed="rId8"/>
                </a:ext>
              </a:extLst>
            </a:blip>
            <a:stretch>
              <a:fillRect l="-101042" t="-84932" b="-11017"/>
            </a:stretch>
          </a:blipFill>
        </p:spPr>
      </p:sp>
      <p:sp>
        <p:nvSpPr>
          <p:cNvPr id="14" name="Freeform 14"/>
          <p:cNvSpPr/>
          <p:nvPr/>
        </p:nvSpPr>
        <p:spPr>
          <a:xfrm>
            <a:off x="1654792" y="4604261"/>
            <a:ext cx="1033001" cy="1078478"/>
          </a:xfrm>
          <a:custGeom>
            <a:avLst/>
            <a:gdLst/>
            <a:ahLst/>
            <a:cxnLst/>
            <a:rect l="l" t="t" r="r" b="b"/>
            <a:pathLst>
              <a:path w="1033001" h="1078478">
                <a:moveTo>
                  <a:pt x="0" y="0"/>
                </a:moveTo>
                <a:lnTo>
                  <a:pt x="1033001" y="0"/>
                </a:lnTo>
                <a:lnTo>
                  <a:pt x="1033001" y="1078478"/>
                </a:lnTo>
                <a:lnTo>
                  <a:pt x="0" y="1078478"/>
                </a:lnTo>
                <a:lnTo>
                  <a:pt x="0" y="0"/>
                </a:lnTo>
                <a:close/>
              </a:path>
            </a:pathLst>
          </a:custGeom>
          <a:blipFill>
            <a:blip r:embed="rId7">
              <a:extLst>
                <a:ext uri="{96DAC541-7B7A-43D3-8B79-37D633B846F1}">
                  <asvg:svgBlip xmlns:asvg="http://schemas.microsoft.com/office/drawing/2016/SVG/main" r:embed="rId8"/>
                </a:ext>
              </a:extLst>
            </a:blip>
            <a:stretch>
              <a:fillRect l="-101042" t="-84932" b="-11017"/>
            </a:stretch>
          </a:blipFill>
        </p:spPr>
      </p:sp>
      <p:sp>
        <p:nvSpPr>
          <p:cNvPr id="15" name="TextBox 15"/>
          <p:cNvSpPr txBox="1"/>
          <p:nvPr/>
        </p:nvSpPr>
        <p:spPr>
          <a:xfrm>
            <a:off x="7075170" y="1981200"/>
            <a:ext cx="4137660" cy="643255"/>
          </a:xfrm>
          <a:prstGeom prst="rect">
            <a:avLst/>
          </a:prstGeom>
        </p:spPr>
        <p:txBody>
          <a:bodyPr wrap="square" lIns="0" tIns="0" rIns="0" bIns="0" rtlCol="0" anchor="t">
            <a:noAutofit/>
          </a:bodyPr>
          <a:lstStyle/>
          <a:p>
            <a:pPr algn="ctr">
              <a:lnSpc>
                <a:spcPts val="4515"/>
              </a:lnSpc>
            </a:pPr>
            <a:r>
              <a:rPr lang="en-US" sz="2800" b="1" i="1">
                <a:solidFill>
                  <a:srgbClr val="493423"/>
                </a:solidFill>
                <a:latin typeface="Andalus" panose="02020603050405020304" charset="0"/>
                <a:ea typeface="Monterchi Sans Bold" panose="02000503060000020004"/>
                <a:cs typeface="Andalus" panose="02020603050405020304" charset="0"/>
                <a:sym typeface="Monterchi Sans Bold" panose="02000503060000020004"/>
              </a:rPr>
              <a:t>By Amun Intelligence Team</a:t>
            </a:r>
            <a:endParaRPr lang="en-US" sz="2800" b="1" i="1">
              <a:solidFill>
                <a:srgbClr val="493423"/>
              </a:solidFill>
              <a:latin typeface="Andalus" panose="02020603050405020304" charset="0"/>
              <a:ea typeface="Monterchi Sans Bold" panose="02000503060000020004"/>
              <a:cs typeface="Andalus" panose="02020603050405020304" charset="0"/>
              <a:sym typeface="Monterchi Sans Bold" panose="02000503060000020004"/>
            </a:endParaRPr>
          </a:p>
        </p:txBody>
      </p:sp>
      <p:sp>
        <p:nvSpPr>
          <p:cNvPr id="16" name="Freeform 16"/>
          <p:cNvSpPr/>
          <p:nvPr/>
        </p:nvSpPr>
        <p:spPr>
          <a:xfrm rot="-2220853" flipH="1">
            <a:off x="13812895" y="-373678"/>
            <a:ext cx="6892810" cy="2774356"/>
          </a:xfrm>
          <a:custGeom>
            <a:avLst/>
            <a:gdLst/>
            <a:ahLst/>
            <a:cxnLst/>
            <a:rect l="l" t="t" r="r" b="b"/>
            <a:pathLst>
              <a:path w="6892810" h="2774356">
                <a:moveTo>
                  <a:pt x="6892810" y="0"/>
                </a:moveTo>
                <a:lnTo>
                  <a:pt x="0" y="0"/>
                </a:lnTo>
                <a:lnTo>
                  <a:pt x="0" y="2774356"/>
                </a:lnTo>
                <a:lnTo>
                  <a:pt x="6892810" y="2774356"/>
                </a:lnTo>
                <a:lnTo>
                  <a:pt x="6892810" y="0"/>
                </a:lnTo>
                <a:close/>
              </a:path>
            </a:pathLst>
          </a:custGeom>
          <a:blipFill>
            <a:blip r:embed="rId4"/>
            <a:stretch>
              <a:fillRect/>
            </a:stretch>
          </a:blipFill>
        </p:spPr>
      </p:sp>
      <p:sp>
        <p:nvSpPr>
          <p:cNvPr id="17" name="Freeform 17"/>
          <p:cNvSpPr/>
          <p:nvPr/>
        </p:nvSpPr>
        <p:spPr>
          <a:xfrm rot="-1087373">
            <a:off x="-2735776" y="7681023"/>
            <a:ext cx="6892810" cy="2774356"/>
          </a:xfrm>
          <a:custGeom>
            <a:avLst/>
            <a:gdLst/>
            <a:ahLst/>
            <a:cxnLst/>
            <a:rect l="l" t="t" r="r" b="b"/>
            <a:pathLst>
              <a:path w="6892810" h="2774356">
                <a:moveTo>
                  <a:pt x="0" y="0"/>
                </a:moveTo>
                <a:lnTo>
                  <a:pt x="6892810" y="0"/>
                </a:lnTo>
                <a:lnTo>
                  <a:pt x="6892810" y="2774356"/>
                </a:lnTo>
                <a:lnTo>
                  <a:pt x="0" y="2774356"/>
                </a:lnTo>
                <a:lnTo>
                  <a:pt x="0" y="0"/>
                </a:lnTo>
                <a:close/>
              </a:path>
            </a:pathLst>
          </a:custGeom>
          <a:blipFill>
            <a:blip r:embed="rId4"/>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296935" y="-548610"/>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1"/>
            <a:stretch>
              <a:fillRect t="-78077" r="-1486" b="-81883"/>
            </a:stretch>
          </a:blipFill>
        </p:spPr>
      </p:sp>
      <p:grpSp>
        <p:nvGrpSpPr>
          <p:cNvPr id="3" name="Group 3"/>
          <p:cNvGrpSpPr/>
          <p:nvPr/>
        </p:nvGrpSpPr>
        <p:grpSpPr>
          <a:xfrm rot="0">
            <a:off x="-1522481" y="-1595198"/>
            <a:ext cx="4285771" cy="12790609"/>
            <a:chOff x="0" y="0"/>
            <a:chExt cx="3263900" cy="9740900"/>
          </a:xfrm>
        </p:grpSpPr>
        <p:sp>
          <p:nvSpPr>
            <p:cNvPr id="4" name="Freeform 4"/>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2"/>
              <a:stretch>
                <a:fillRect l="-174838" r="-174838"/>
              </a:stretch>
            </a:blipFill>
          </p:spPr>
        </p:sp>
      </p:grpSp>
      <p:grpSp>
        <p:nvGrpSpPr>
          <p:cNvPr id="5" name="Group 5"/>
          <p:cNvGrpSpPr/>
          <p:nvPr/>
        </p:nvGrpSpPr>
        <p:grpSpPr>
          <a:xfrm rot="-10800000">
            <a:off x="15720849" y="-1377895"/>
            <a:ext cx="4285771" cy="12790609"/>
            <a:chOff x="0" y="0"/>
            <a:chExt cx="3263900" cy="9740900"/>
          </a:xfrm>
        </p:grpSpPr>
        <p:sp>
          <p:nvSpPr>
            <p:cNvPr id="6" name="Freeform 6"/>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2"/>
              <a:stretch>
                <a:fillRect l="-174838" r="-174838"/>
              </a:stretch>
            </a:blipFill>
          </p:spPr>
        </p:sp>
      </p:grpSp>
      <p:sp>
        <p:nvSpPr>
          <p:cNvPr id="7" name="Freeform 7"/>
          <p:cNvSpPr/>
          <p:nvPr/>
        </p:nvSpPr>
        <p:spPr>
          <a:xfrm>
            <a:off x="10166762" y="1409900"/>
            <a:ext cx="2608815" cy="554966"/>
          </a:xfrm>
          <a:custGeom>
            <a:avLst/>
            <a:gdLst/>
            <a:ahLst/>
            <a:cxnLst/>
            <a:rect l="l" t="t" r="r" b="b"/>
            <a:pathLst>
              <a:path w="2608815" h="554966">
                <a:moveTo>
                  <a:pt x="0" y="0"/>
                </a:moveTo>
                <a:lnTo>
                  <a:pt x="2608815" y="0"/>
                </a:lnTo>
                <a:lnTo>
                  <a:pt x="2608815" y="554966"/>
                </a:lnTo>
                <a:lnTo>
                  <a:pt x="0" y="5549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rot="-10800000" flipV="1">
            <a:off x="5512423" y="1409900"/>
            <a:ext cx="2625895" cy="558600"/>
          </a:xfrm>
          <a:custGeom>
            <a:avLst/>
            <a:gdLst/>
            <a:ahLst/>
            <a:cxnLst/>
            <a:rect l="l" t="t" r="r" b="b"/>
            <a:pathLst>
              <a:path w="2625895" h="558600">
                <a:moveTo>
                  <a:pt x="0" y="558599"/>
                </a:moveTo>
                <a:lnTo>
                  <a:pt x="2625896" y="558599"/>
                </a:lnTo>
                <a:lnTo>
                  <a:pt x="2625896" y="0"/>
                </a:lnTo>
                <a:lnTo>
                  <a:pt x="0" y="0"/>
                </a:lnTo>
                <a:lnTo>
                  <a:pt x="0" y="558599"/>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3320071" y="2482115"/>
            <a:ext cx="8868814" cy="7969250"/>
          </a:xfrm>
          <a:prstGeom prst="rect">
            <a:avLst/>
          </a:prstGeom>
        </p:spPr>
        <p:txBody>
          <a:bodyPr lIns="0" tIns="0" rIns="0" bIns="0" rtlCol="0" anchor="t">
            <a:spAutoFit/>
          </a:bodyPr>
          <a:lstStyle/>
          <a:p>
            <a:pPr marL="744855" lvl="1" indent="-372110" algn="l">
              <a:lnSpc>
                <a:spcPts val="4275"/>
              </a:lnSpc>
              <a:buFont typeface="Arial" panose="020B0604020202020204"/>
              <a:buChar char="•"/>
            </a:pPr>
            <a:r>
              <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rPr>
              <a:t>Handling Missing Values:</a:t>
            </a:r>
            <a:endPar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endParaRPr>
          </a:p>
          <a:p>
            <a:pPr marL="610235" lvl="1" indent="-305435" algn="l">
              <a:lnSpc>
                <a:spcPts val="3505"/>
              </a:lnSpc>
              <a:buAutoNum type="arabicPeriod"/>
            </a:pPr>
            <a:r>
              <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rPr>
              <a:t>Replacing Values with:</a:t>
            </a:r>
            <a:endPar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endParaRPr>
          </a:p>
          <a:p>
            <a:pPr marL="744855" lvl="1" indent="-372110" algn="l">
              <a:lnSpc>
                <a:spcPts val="4275"/>
              </a:lnSpc>
              <a:buFont typeface="Arial" panose="020B0604020202020204"/>
              <a:buChar char="•"/>
            </a:pPr>
            <a:r>
              <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rPr>
              <a:t>A: Mechanical issues with the aircraft.</a:t>
            </a:r>
            <a:endPar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endParaRPr>
          </a:p>
          <a:p>
            <a:pPr marL="744855" lvl="1" indent="-372110" algn="l">
              <a:lnSpc>
                <a:spcPts val="4275"/>
              </a:lnSpc>
              <a:buFont typeface="Arial" panose="020B0604020202020204"/>
              <a:buChar char="•"/>
            </a:pPr>
            <a:r>
              <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rPr>
              <a:t>B: Crew-related problems (e.g., staffing shortages, pilot illness).</a:t>
            </a:r>
            <a:endPar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endParaRPr>
          </a:p>
          <a:p>
            <a:pPr marL="744855" lvl="1" indent="-372110" algn="l">
              <a:lnSpc>
                <a:spcPts val="4275"/>
              </a:lnSpc>
              <a:buFont typeface="Arial" panose="020B0604020202020204"/>
              <a:buChar char="•"/>
            </a:pPr>
            <a:r>
              <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rPr>
              <a:t>C: Significant weather events (e.g., storms, blizzards, low visibility).</a:t>
            </a:r>
            <a:endPar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endParaRPr>
          </a:p>
          <a:p>
            <a:pPr marL="744855" lvl="1" indent="-372110" algn="l">
              <a:lnSpc>
                <a:spcPts val="4275"/>
              </a:lnSpc>
              <a:buFont typeface="Arial" panose="020B0604020202020204"/>
              <a:buChar char="•"/>
            </a:pPr>
            <a:r>
              <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rPr>
              <a:t>D: Air traffic control issues, security concerns, or national aviation system delays.</a:t>
            </a:r>
            <a:endPar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endParaRPr>
          </a:p>
          <a:p>
            <a:pPr marL="744855" lvl="1" indent="-372110" algn="l">
              <a:lnSpc>
                <a:spcPts val="4275"/>
              </a:lnSpc>
              <a:buAutoNum type="arabicPeriod"/>
            </a:pPr>
            <a:r>
              <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rPr>
              <a:t>Replacing Null Values in CANCELLATION_REASON:</a:t>
            </a:r>
            <a:endPar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endParaRPr>
          </a:p>
          <a:p>
            <a:pPr marL="744855" lvl="1" indent="-372110" algn="l">
              <a:lnSpc>
                <a:spcPts val="4275"/>
              </a:lnSpc>
              <a:buFont typeface="Arial" panose="020B0604020202020204"/>
              <a:buChar char="•"/>
            </a:pPr>
            <a:r>
              <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rPr>
              <a:t>Filled missing values in the CANCELLATION_REASON column with "No Cancellation."</a:t>
            </a:r>
            <a:endPar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endParaRPr>
          </a:p>
          <a:p>
            <a:pPr algn="l">
              <a:lnSpc>
                <a:spcPts val="3065"/>
              </a:lnSpc>
            </a:pPr>
            <a:endParaRPr sz="2800"/>
          </a:p>
        </p:txBody>
      </p:sp>
      <p:sp>
        <p:nvSpPr>
          <p:cNvPr id="10" name="Freeform 10"/>
          <p:cNvSpPr/>
          <p:nvPr/>
        </p:nvSpPr>
        <p:spPr>
          <a:xfrm>
            <a:off x="8636040" y="1175037"/>
            <a:ext cx="1033001" cy="1078478"/>
          </a:xfrm>
          <a:custGeom>
            <a:avLst/>
            <a:gdLst/>
            <a:ahLst/>
            <a:cxnLst/>
            <a:rect l="l" t="t" r="r" b="b"/>
            <a:pathLst>
              <a:path w="1033001" h="1078478">
                <a:moveTo>
                  <a:pt x="0" y="0"/>
                </a:moveTo>
                <a:lnTo>
                  <a:pt x="1033001" y="0"/>
                </a:lnTo>
                <a:lnTo>
                  <a:pt x="1033001" y="1078478"/>
                </a:lnTo>
                <a:lnTo>
                  <a:pt x="0" y="1078478"/>
                </a:lnTo>
                <a:lnTo>
                  <a:pt x="0" y="0"/>
                </a:lnTo>
                <a:close/>
              </a:path>
            </a:pathLst>
          </a:custGeom>
          <a:blipFill>
            <a:blip r:embed="rId7">
              <a:extLst>
                <a:ext uri="{96DAC541-7B7A-43D3-8B79-37D633B846F1}">
                  <asvg:svgBlip xmlns:asvg="http://schemas.microsoft.com/office/drawing/2016/SVG/main" r:embed="rId8"/>
                </a:ext>
              </a:extLst>
            </a:blip>
            <a:stretch>
              <a:fillRect l="-101042" t="-84932" b="-11017"/>
            </a:stretch>
          </a:blipFill>
        </p:spPr>
      </p:sp>
      <p:sp>
        <p:nvSpPr>
          <p:cNvPr id="11" name="Freeform 11"/>
          <p:cNvSpPr/>
          <p:nvPr/>
        </p:nvSpPr>
        <p:spPr>
          <a:xfrm rot="-1087373">
            <a:off x="-2735776" y="7681023"/>
            <a:ext cx="6892810" cy="2774356"/>
          </a:xfrm>
          <a:custGeom>
            <a:avLst/>
            <a:gdLst/>
            <a:ahLst/>
            <a:cxnLst/>
            <a:rect l="l" t="t" r="r" b="b"/>
            <a:pathLst>
              <a:path w="6892810" h="2774356">
                <a:moveTo>
                  <a:pt x="0" y="0"/>
                </a:moveTo>
                <a:lnTo>
                  <a:pt x="6892810" y="0"/>
                </a:lnTo>
                <a:lnTo>
                  <a:pt x="6892810" y="2774356"/>
                </a:lnTo>
                <a:lnTo>
                  <a:pt x="0" y="2774356"/>
                </a:lnTo>
                <a:lnTo>
                  <a:pt x="0" y="0"/>
                </a:lnTo>
                <a:close/>
              </a:path>
            </a:pathLst>
          </a:custGeom>
          <a:blipFill>
            <a:blip r:embed="rId9"/>
            <a:stretch>
              <a:fillRect/>
            </a:stretch>
          </a:blipFill>
        </p:spPr>
      </p:sp>
      <p:sp>
        <p:nvSpPr>
          <p:cNvPr id="12" name="Freeform 12"/>
          <p:cNvSpPr/>
          <p:nvPr/>
        </p:nvSpPr>
        <p:spPr>
          <a:xfrm>
            <a:off x="12188885" y="3212606"/>
            <a:ext cx="3769790" cy="3175001"/>
          </a:xfrm>
          <a:custGeom>
            <a:avLst/>
            <a:gdLst/>
            <a:ahLst/>
            <a:cxnLst/>
            <a:rect l="l" t="t" r="r" b="b"/>
            <a:pathLst>
              <a:path w="3769790" h="3175001">
                <a:moveTo>
                  <a:pt x="0" y="0"/>
                </a:moveTo>
                <a:lnTo>
                  <a:pt x="3769790" y="0"/>
                </a:lnTo>
                <a:lnTo>
                  <a:pt x="3769790" y="3175001"/>
                </a:lnTo>
                <a:lnTo>
                  <a:pt x="0" y="3175001"/>
                </a:lnTo>
                <a:lnTo>
                  <a:pt x="0" y="0"/>
                </a:lnTo>
                <a:close/>
              </a:path>
            </a:pathLst>
          </a:custGeom>
          <a:blipFill>
            <a:blip r:embed="rId10"/>
            <a:stretch>
              <a:fillRect/>
            </a:stretch>
          </a:blipFill>
        </p:spPr>
      </p:sp>
      <p:sp>
        <p:nvSpPr>
          <p:cNvPr id="13" name="Freeform 13"/>
          <p:cNvSpPr/>
          <p:nvPr/>
        </p:nvSpPr>
        <p:spPr>
          <a:xfrm>
            <a:off x="10457743" y="7227510"/>
            <a:ext cx="4635666" cy="1545222"/>
          </a:xfrm>
          <a:custGeom>
            <a:avLst/>
            <a:gdLst/>
            <a:ahLst/>
            <a:cxnLst/>
            <a:rect l="l" t="t" r="r" b="b"/>
            <a:pathLst>
              <a:path w="4635666" h="1545222">
                <a:moveTo>
                  <a:pt x="0" y="0"/>
                </a:moveTo>
                <a:lnTo>
                  <a:pt x="4635667" y="0"/>
                </a:lnTo>
                <a:lnTo>
                  <a:pt x="4635667" y="1545222"/>
                </a:lnTo>
                <a:lnTo>
                  <a:pt x="0" y="1545222"/>
                </a:lnTo>
                <a:lnTo>
                  <a:pt x="0" y="0"/>
                </a:lnTo>
                <a:close/>
              </a:path>
            </a:pathLst>
          </a:custGeom>
          <a:blipFill>
            <a:blip r:embed="rId11"/>
            <a:stretch>
              <a:fillRect/>
            </a:stretch>
          </a:blipFill>
        </p:spPr>
      </p:sp>
      <p:sp>
        <p:nvSpPr>
          <p:cNvPr id="14" name="TextBox 14"/>
          <p:cNvSpPr txBox="1"/>
          <p:nvPr/>
        </p:nvSpPr>
        <p:spPr>
          <a:xfrm>
            <a:off x="3543356" y="161925"/>
            <a:ext cx="11218369" cy="1013112"/>
          </a:xfrm>
          <a:prstGeom prst="rect">
            <a:avLst/>
          </a:prstGeom>
        </p:spPr>
        <p:txBody>
          <a:bodyPr lIns="0" tIns="0" rIns="0" bIns="0" rtlCol="0" anchor="t">
            <a:spAutoFit/>
          </a:bodyPr>
          <a:lstStyle/>
          <a:p>
            <a:pPr algn="ctr">
              <a:lnSpc>
                <a:spcPts val="7470"/>
              </a:lnSpc>
            </a:pPr>
            <a:r>
              <a:rPr lang="en-US" sz="7625" b="1">
                <a:solidFill>
                  <a:srgbClr val="F3F1DB"/>
                </a:solidFill>
                <a:latin typeface="Obra Letra Bold"/>
                <a:ea typeface="Obra Letra Bold"/>
                <a:cs typeface="Obra Letra Bold"/>
                <a:sym typeface="Obra Letra Bold"/>
              </a:rPr>
              <a:t>Data Cleaning Process</a:t>
            </a:r>
            <a:endParaRPr lang="en-US" sz="7625" b="1">
              <a:solidFill>
                <a:srgbClr val="F3F1DB"/>
              </a:solidFill>
              <a:latin typeface="Obra Letra Bold"/>
              <a:ea typeface="Obra Letra Bold"/>
              <a:cs typeface="Obra Letra Bold"/>
              <a:sym typeface="Obra Letra Bold"/>
            </a:endParaRP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296935" y="-548610"/>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1"/>
            <a:stretch>
              <a:fillRect t="-78077" r="-1486" b="-81883"/>
            </a:stretch>
          </a:blipFill>
        </p:spPr>
      </p:sp>
      <p:grpSp>
        <p:nvGrpSpPr>
          <p:cNvPr id="3" name="Group 3"/>
          <p:cNvGrpSpPr/>
          <p:nvPr/>
        </p:nvGrpSpPr>
        <p:grpSpPr>
          <a:xfrm rot="0">
            <a:off x="-1522481" y="-1595198"/>
            <a:ext cx="4285771" cy="12790609"/>
            <a:chOff x="0" y="0"/>
            <a:chExt cx="3263900" cy="9740900"/>
          </a:xfrm>
        </p:grpSpPr>
        <p:sp>
          <p:nvSpPr>
            <p:cNvPr id="4" name="Freeform 4"/>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2"/>
              <a:stretch>
                <a:fillRect l="-174838" r="-174838"/>
              </a:stretch>
            </a:blipFill>
          </p:spPr>
        </p:sp>
      </p:grpSp>
      <p:grpSp>
        <p:nvGrpSpPr>
          <p:cNvPr id="5" name="Group 5"/>
          <p:cNvGrpSpPr/>
          <p:nvPr/>
        </p:nvGrpSpPr>
        <p:grpSpPr>
          <a:xfrm rot="-10800000">
            <a:off x="15720849" y="-1377895"/>
            <a:ext cx="4285771" cy="12790609"/>
            <a:chOff x="0" y="0"/>
            <a:chExt cx="3263900" cy="9740900"/>
          </a:xfrm>
        </p:grpSpPr>
        <p:sp>
          <p:nvSpPr>
            <p:cNvPr id="6" name="Freeform 6"/>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2"/>
              <a:stretch>
                <a:fillRect l="-174838" r="-174838"/>
              </a:stretch>
            </a:blipFill>
          </p:spPr>
        </p:sp>
      </p:grpSp>
      <p:sp>
        <p:nvSpPr>
          <p:cNvPr id="7" name="Freeform 7"/>
          <p:cNvSpPr/>
          <p:nvPr/>
        </p:nvSpPr>
        <p:spPr>
          <a:xfrm>
            <a:off x="10166762" y="1409900"/>
            <a:ext cx="2608815" cy="554966"/>
          </a:xfrm>
          <a:custGeom>
            <a:avLst/>
            <a:gdLst/>
            <a:ahLst/>
            <a:cxnLst/>
            <a:rect l="l" t="t" r="r" b="b"/>
            <a:pathLst>
              <a:path w="2608815" h="554966">
                <a:moveTo>
                  <a:pt x="0" y="0"/>
                </a:moveTo>
                <a:lnTo>
                  <a:pt x="2608815" y="0"/>
                </a:lnTo>
                <a:lnTo>
                  <a:pt x="2608815" y="554966"/>
                </a:lnTo>
                <a:lnTo>
                  <a:pt x="0" y="554966"/>
                </a:lnTo>
                <a:lnTo>
                  <a:pt x="0" y="0"/>
                </a:lnTo>
                <a:close/>
              </a:path>
            </a:pathLst>
          </a:custGeom>
          <a:blipFill>
            <a:blip r:embed="rId3"/>
            <a:stretch>
              <a:fillRect/>
            </a:stretch>
          </a:blipFill>
        </p:spPr>
      </p:sp>
      <p:sp>
        <p:nvSpPr>
          <p:cNvPr id="8" name="Freeform 8"/>
          <p:cNvSpPr/>
          <p:nvPr/>
        </p:nvSpPr>
        <p:spPr>
          <a:xfrm rot="-10800000" flipV="1">
            <a:off x="5512423" y="1409900"/>
            <a:ext cx="2625895" cy="558600"/>
          </a:xfrm>
          <a:custGeom>
            <a:avLst/>
            <a:gdLst/>
            <a:ahLst/>
            <a:cxnLst/>
            <a:rect l="l" t="t" r="r" b="b"/>
            <a:pathLst>
              <a:path w="2625895" h="558600">
                <a:moveTo>
                  <a:pt x="0" y="558599"/>
                </a:moveTo>
                <a:lnTo>
                  <a:pt x="2625896" y="558599"/>
                </a:lnTo>
                <a:lnTo>
                  <a:pt x="2625896" y="0"/>
                </a:lnTo>
                <a:lnTo>
                  <a:pt x="0" y="0"/>
                </a:lnTo>
                <a:lnTo>
                  <a:pt x="0" y="558599"/>
                </a:lnTo>
                <a:close/>
              </a:path>
            </a:pathLst>
          </a:custGeom>
          <a:blipFill>
            <a:blip r:embed="rId4"/>
            <a:stretch>
              <a:fillRect/>
            </a:stretch>
          </a:blipFill>
        </p:spPr>
      </p:sp>
      <p:sp>
        <p:nvSpPr>
          <p:cNvPr id="9" name="TextBox 9"/>
          <p:cNvSpPr txBox="1"/>
          <p:nvPr/>
        </p:nvSpPr>
        <p:spPr>
          <a:xfrm>
            <a:off x="3320071" y="2482115"/>
            <a:ext cx="6348970" cy="7519670"/>
          </a:xfrm>
          <a:prstGeom prst="rect">
            <a:avLst/>
          </a:prstGeom>
        </p:spPr>
        <p:txBody>
          <a:bodyPr lIns="0" tIns="0" rIns="0" bIns="0" rtlCol="0" anchor="t">
            <a:spAutoFit/>
          </a:bodyPr>
          <a:lstStyle/>
          <a:p>
            <a:pPr marL="744855" lvl="1" indent="-372110" algn="l">
              <a:lnSpc>
                <a:spcPts val="4275"/>
              </a:lnSpc>
              <a:buFont typeface="Arial" panose="020B0604020202020204"/>
              <a:buChar char="•"/>
            </a:pPr>
            <a:r>
              <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rPr>
              <a:t>Time Format Conversion:</a:t>
            </a:r>
            <a:endPar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endParaRPr>
          </a:p>
          <a:p>
            <a:pPr marL="744855" lvl="1" indent="-372110" algn="l">
              <a:lnSpc>
                <a:spcPts val="4275"/>
              </a:lnSpc>
              <a:buFont typeface="Arial" panose="020B0604020202020204"/>
              <a:buChar char="•"/>
            </a:pPr>
            <a:r>
              <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rPr>
              <a:t>In this step, we convert time columns (e.g., SCHEDULED_DEPARTURE, DEPARTURE_TIME, ARRIVAL_TIME, SCHEDULED_ARRIVAL) from integer format to a readable "HH</a:t>
            </a:r>
            <a:endPar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endParaRPr>
          </a:p>
          <a:p>
            <a:pPr marL="744855" lvl="1" indent="-372110" algn="l">
              <a:lnSpc>
                <a:spcPts val="4275"/>
              </a:lnSpc>
              <a:buFont typeface="Arial" panose="020B0604020202020204"/>
              <a:buChar char="•"/>
            </a:pPr>
            <a:r>
              <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rPr>
              <a:t>format. This is done by breaking down the time into hours and minutes using a custom function, format_time(), ensuring that the data is standardized and easier to interpret for further analysis.</a:t>
            </a:r>
            <a:endPar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endParaRPr>
          </a:p>
          <a:p>
            <a:pPr algn="l">
              <a:lnSpc>
                <a:spcPts val="3065"/>
              </a:lnSpc>
            </a:pPr>
            <a:endParaRPr sz="2800"/>
          </a:p>
        </p:txBody>
      </p:sp>
      <p:sp>
        <p:nvSpPr>
          <p:cNvPr id="10" name="Freeform 10"/>
          <p:cNvSpPr/>
          <p:nvPr/>
        </p:nvSpPr>
        <p:spPr>
          <a:xfrm>
            <a:off x="8636040" y="1175037"/>
            <a:ext cx="1033001" cy="1078478"/>
          </a:xfrm>
          <a:custGeom>
            <a:avLst/>
            <a:gdLst/>
            <a:ahLst/>
            <a:cxnLst/>
            <a:rect l="l" t="t" r="r" b="b"/>
            <a:pathLst>
              <a:path w="1033001" h="1078478">
                <a:moveTo>
                  <a:pt x="0" y="0"/>
                </a:moveTo>
                <a:lnTo>
                  <a:pt x="1033001" y="0"/>
                </a:lnTo>
                <a:lnTo>
                  <a:pt x="1033001" y="1078478"/>
                </a:lnTo>
                <a:lnTo>
                  <a:pt x="0" y="1078478"/>
                </a:lnTo>
                <a:lnTo>
                  <a:pt x="0" y="0"/>
                </a:lnTo>
                <a:close/>
              </a:path>
            </a:pathLst>
          </a:custGeom>
          <a:blipFill>
            <a:blip r:embed="rId5"/>
            <a:stretch>
              <a:fillRect l="-101042" t="-84932" b="-11017"/>
            </a:stretch>
          </a:blipFill>
        </p:spPr>
      </p:sp>
      <p:sp>
        <p:nvSpPr>
          <p:cNvPr id="11" name="Freeform 11"/>
          <p:cNvSpPr/>
          <p:nvPr/>
        </p:nvSpPr>
        <p:spPr>
          <a:xfrm rot="-1087373">
            <a:off x="-2735776" y="7681023"/>
            <a:ext cx="6892810" cy="2774356"/>
          </a:xfrm>
          <a:custGeom>
            <a:avLst/>
            <a:gdLst/>
            <a:ahLst/>
            <a:cxnLst/>
            <a:rect l="l" t="t" r="r" b="b"/>
            <a:pathLst>
              <a:path w="6892810" h="2774356">
                <a:moveTo>
                  <a:pt x="0" y="0"/>
                </a:moveTo>
                <a:lnTo>
                  <a:pt x="6892810" y="0"/>
                </a:lnTo>
                <a:lnTo>
                  <a:pt x="6892810" y="2774356"/>
                </a:lnTo>
                <a:lnTo>
                  <a:pt x="0" y="2774356"/>
                </a:lnTo>
                <a:lnTo>
                  <a:pt x="0" y="0"/>
                </a:lnTo>
                <a:close/>
              </a:path>
            </a:pathLst>
          </a:custGeom>
          <a:blipFill>
            <a:blip r:embed="rId6"/>
            <a:stretch>
              <a:fillRect/>
            </a:stretch>
          </a:blipFill>
        </p:spPr>
      </p:sp>
      <p:sp>
        <p:nvSpPr>
          <p:cNvPr id="12" name="Freeform 12"/>
          <p:cNvSpPr/>
          <p:nvPr/>
        </p:nvSpPr>
        <p:spPr>
          <a:xfrm>
            <a:off x="9821441" y="2878406"/>
            <a:ext cx="5976707" cy="6379894"/>
          </a:xfrm>
          <a:custGeom>
            <a:avLst/>
            <a:gdLst/>
            <a:ahLst/>
            <a:cxnLst/>
            <a:rect l="l" t="t" r="r" b="b"/>
            <a:pathLst>
              <a:path w="5976707" h="6379894">
                <a:moveTo>
                  <a:pt x="0" y="0"/>
                </a:moveTo>
                <a:lnTo>
                  <a:pt x="5976707" y="0"/>
                </a:lnTo>
                <a:lnTo>
                  <a:pt x="5976707" y="6379894"/>
                </a:lnTo>
                <a:lnTo>
                  <a:pt x="0" y="6379894"/>
                </a:lnTo>
                <a:lnTo>
                  <a:pt x="0" y="0"/>
                </a:lnTo>
                <a:close/>
              </a:path>
            </a:pathLst>
          </a:custGeom>
          <a:blipFill>
            <a:blip r:embed="rId7"/>
            <a:stretch>
              <a:fillRect l="-344" r="-984" b="-309"/>
            </a:stretch>
          </a:blipFill>
        </p:spPr>
      </p:sp>
      <p:sp>
        <p:nvSpPr>
          <p:cNvPr id="13" name="TextBox 13"/>
          <p:cNvSpPr txBox="1"/>
          <p:nvPr/>
        </p:nvSpPr>
        <p:spPr>
          <a:xfrm>
            <a:off x="3543356" y="161925"/>
            <a:ext cx="11218369" cy="1013112"/>
          </a:xfrm>
          <a:prstGeom prst="rect">
            <a:avLst/>
          </a:prstGeom>
        </p:spPr>
        <p:txBody>
          <a:bodyPr lIns="0" tIns="0" rIns="0" bIns="0" rtlCol="0" anchor="t">
            <a:spAutoFit/>
          </a:bodyPr>
          <a:lstStyle/>
          <a:p>
            <a:pPr algn="ctr">
              <a:lnSpc>
                <a:spcPts val="7470"/>
              </a:lnSpc>
            </a:pPr>
            <a:r>
              <a:rPr lang="en-US" sz="7625" b="1">
                <a:solidFill>
                  <a:srgbClr val="F3F1DB"/>
                </a:solidFill>
                <a:latin typeface="Obra Letra Bold"/>
                <a:ea typeface="Obra Letra Bold"/>
                <a:cs typeface="Obra Letra Bold"/>
                <a:sym typeface="Obra Letra Bold"/>
              </a:rPr>
              <a:t>Data Cleaning Process</a:t>
            </a:r>
            <a:endParaRPr lang="en-US" sz="7625" b="1">
              <a:solidFill>
                <a:srgbClr val="F3F1DB"/>
              </a:solidFill>
              <a:latin typeface="Obra Letra Bold"/>
              <a:ea typeface="Obra Letra Bold"/>
              <a:cs typeface="Obra Letra Bold"/>
              <a:sym typeface="Obra Letra Bold"/>
            </a:endParaRP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296935" y="-548610"/>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1"/>
            <a:stretch>
              <a:fillRect t="-78077" r="-1486" b="-81883"/>
            </a:stretch>
          </a:blipFill>
        </p:spPr>
      </p:sp>
      <p:grpSp>
        <p:nvGrpSpPr>
          <p:cNvPr id="3" name="Group 3"/>
          <p:cNvGrpSpPr/>
          <p:nvPr/>
        </p:nvGrpSpPr>
        <p:grpSpPr>
          <a:xfrm rot="0">
            <a:off x="-1522481" y="-1595198"/>
            <a:ext cx="4285771" cy="12790609"/>
            <a:chOff x="0" y="0"/>
            <a:chExt cx="3263900" cy="9740900"/>
          </a:xfrm>
        </p:grpSpPr>
        <p:sp>
          <p:nvSpPr>
            <p:cNvPr id="4" name="Freeform 4"/>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2"/>
              <a:stretch>
                <a:fillRect l="-174838" r="-174838"/>
              </a:stretch>
            </a:blipFill>
          </p:spPr>
        </p:sp>
      </p:grpSp>
      <p:grpSp>
        <p:nvGrpSpPr>
          <p:cNvPr id="5" name="Group 5"/>
          <p:cNvGrpSpPr/>
          <p:nvPr/>
        </p:nvGrpSpPr>
        <p:grpSpPr>
          <a:xfrm rot="-10800000">
            <a:off x="15720849" y="-1377895"/>
            <a:ext cx="4285771" cy="12790609"/>
            <a:chOff x="0" y="0"/>
            <a:chExt cx="3263900" cy="9740900"/>
          </a:xfrm>
        </p:grpSpPr>
        <p:sp>
          <p:nvSpPr>
            <p:cNvPr id="6" name="Freeform 6"/>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2"/>
              <a:stretch>
                <a:fillRect l="-174838" r="-174838"/>
              </a:stretch>
            </a:blipFill>
          </p:spPr>
        </p:sp>
      </p:grpSp>
      <p:sp>
        <p:nvSpPr>
          <p:cNvPr id="7" name="Freeform 7"/>
          <p:cNvSpPr/>
          <p:nvPr/>
        </p:nvSpPr>
        <p:spPr>
          <a:xfrm>
            <a:off x="10166762" y="1409900"/>
            <a:ext cx="2608815" cy="554966"/>
          </a:xfrm>
          <a:custGeom>
            <a:avLst/>
            <a:gdLst/>
            <a:ahLst/>
            <a:cxnLst/>
            <a:rect l="l" t="t" r="r" b="b"/>
            <a:pathLst>
              <a:path w="2608815" h="554966">
                <a:moveTo>
                  <a:pt x="0" y="0"/>
                </a:moveTo>
                <a:lnTo>
                  <a:pt x="2608815" y="0"/>
                </a:lnTo>
                <a:lnTo>
                  <a:pt x="2608815" y="554966"/>
                </a:lnTo>
                <a:lnTo>
                  <a:pt x="0" y="554966"/>
                </a:lnTo>
                <a:lnTo>
                  <a:pt x="0" y="0"/>
                </a:lnTo>
                <a:close/>
              </a:path>
            </a:pathLst>
          </a:custGeom>
          <a:blipFill>
            <a:blip r:embed="rId3"/>
            <a:stretch>
              <a:fillRect/>
            </a:stretch>
          </a:blipFill>
        </p:spPr>
      </p:sp>
      <p:sp>
        <p:nvSpPr>
          <p:cNvPr id="8" name="Freeform 8"/>
          <p:cNvSpPr/>
          <p:nvPr/>
        </p:nvSpPr>
        <p:spPr>
          <a:xfrm rot="-10800000" flipV="1">
            <a:off x="5512423" y="1409900"/>
            <a:ext cx="2625895" cy="558600"/>
          </a:xfrm>
          <a:custGeom>
            <a:avLst/>
            <a:gdLst/>
            <a:ahLst/>
            <a:cxnLst/>
            <a:rect l="l" t="t" r="r" b="b"/>
            <a:pathLst>
              <a:path w="2625895" h="558600">
                <a:moveTo>
                  <a:pt x="0" y="558599"/>
                </a:moveTo>
                <a:lnTo>
                  <a:pt x="2625896" y="558599"/>
                </a:lnTo>
                <a:lnTo>
                  <a:pt x="2625896" y="0"/>
                </a:lnTo>
                <a:lnTo>
                  <a:pt x="0" y="0"/>
                </a:lnTo>
                <a:lnTo>
                  <a:pt x="0" y="558599"/>
                </a:lnTo>
                <a:close/>
              </a:path>
            </a:pathLst>
          </a:custGeom>
          <a:blipFill>
            <a:blip r:embed="rId4"/>
            <a:stretch>
              <a:fillRect/>
            </a:stretch>
          </a:blipFill>
        </p:spPr>
      </p:sp>
      <p:sp>
        <p:nvSpPr>
          <p:cNvPr id="9" name="TextBox 9"/>
          <p:cNvSpPr txBox="1"/>
          <p:nvPr/>
        </p:nvSpPr>
        <p:spPr>
          <a:xfrm>
            <a:off x="3329977" y="2521865"/>
            <a:ext cx="12678128" cy="5294630"/>
          </a:xfrm>
          <a:prstGeom prst="rect">
            <a:avLst/>
          </a:prstGeom>
        </p:spPr>
        <p:txBody>
          <a:bodyPr lIns="0" tIns="0" rIns="0" bIns="0" rtlCol="0" anchor="t">
            <a:spAutoFit/>
          </a:bodyPr>
          <a:lstStyle/>
          <a:p>
            <a:pPr marL="744855" lvl="1" indent="-372110" algn="l">
              <a:lnSpc>
                <a:spcPts val="4275"/>
              </a:lnSpc>
              <a:buFont typeface="Arial" panose="020B0604020202020204"/>
              <a:buChar char="•"/>
            </a:pPr>
            <a:r>
              <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rPr>
              <a:t>Function Description: fixingTime</a:t>
            </a:r>
            <a:endPar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endParaRPr>
          </a:p>
          <a:p>
            <a:pPr marL="744855" lvl="1" indent="-372110" algn="l">
              <a:lnSpc>
                <a:spcPts val="4275"/>
              </a:lnSpc>
              <a:buFont typeface="Arial" panose="020B0604020202020204"/>
              <a:buChar char="•"/>
            </a:pPr>
            <a:r>
              <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rPr>
              <a:t>This function takes a string representing time in the format "HH:MM" and corrects any instances where the time is listed as "24:00". Since "24:00" is not a valid time format (it should be "00:00" for midnight), the function converts it to "00:00". For all other time values, the function returns the input string unchanged.</a:t>
            </a:r>
            <a:endPar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endParaRPr>
          </a:p>
          <a:p>
            <a:pPr marL="744855" lvl="1" indent="-372110" algn="l">
              <a:lnSpc>
                <a:spcPts val="4275"/>
              </a:lnSpc>
              <a:buFont typeface="Arial" panose="020B0604020202020204"/>
              <a:buChar char="•"/>
            </a:pPr>
            <a:r>
              <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rPr>
              <a:t>Input: A string representing time (e.g., "24:00", "14:30")</a:t>
            </a:r>
            <a:endPar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endParaRPr>
          </a:p>
          <a:p>
            <a:pPr marL="744855" lvl="1" indent="-372110" algn="l">
              <a:lnSpc>
                <a:spcPts val="4275"/>
              </a:lnSpc>
              <a:buFont typeface="Arial" panose="020B0604020202020204"/>
              <a:buChar char="•"/>
            </a:pPr>
            <a:r>
              <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rPr>
              <a:t>Output: The corrected time string (e.g., "00:00" if input is "24:00", otherwise returns the original string)</a:t>
            </a:r>
            <a:endPar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endParaRPr>
          </a:p>
          <a:p>
            <a:pPr algn="l">
              <a:lnSpc>
                <a:spcPts val="2815"/>
              </a:lnSpc>
            </a:pPr>
            <a:endParaRPr sz="2800"/>
          </a:p>
        </p:txBody>
      </p:sp>
      <p:sp>
        <p:nvSpPr>
          <p:cNvPr id="10" name="Freeform 10"/>
          <p:cNvSpPr/>
          <p:nvPr/>
        </p:nvSpPr>
        <p:spPr>
          <a:xfrm>
            <a:off x="8636040" y="1175037"/>
            <a:ext cx="1033001" cy="1078478"/>
          </a:xfrm>
          <a:custGeom>
            <a:avLst/>
            <a:gdLst/>
            <a:ahLst/>
            <a:cxnLst/>
            <a:rect l="l" t="t" r="r" b="b"/>
            <a:pathLst>
              <a:path w="1033001" h="1078478">
                <a:moveTo>
                  <a:pt x="0" y="0"/>
                </a:moveTo>
                <a:lnTo>
                  <a:pt x="1033001" y="0"/>
                </a:lnTo>
                <a:lnTo>
                  <a:pt x="1033001" y="1078478"/>
                </a:lnTo>
                <a:lnTo>
                  <a:pt x="0" y="1078478"/>
                </a:lnTo>
                <a:lnTo>
                  <a:pt x="0" y="0"/>
                </a:lnTo>
                <a:close/>
              </a:path>
            </a:pathLst>
          </a:custGeom>
          <a:blipFill>
            <a:blip r:embed="rId5"/>
            <a:stretch>
              <a:fillRect l="-101042" t="-84932" b="-11017"/>
            </a:stretch>
          </a:blipFill>
        </p:spPr>
      </p:sp>
      <p:sp>
        <p:nvSpPr>
          <p:cNvPr id="11" name="Freeform 11"/>
          <p:cNvSpPr/>
          <p:nvPr/>
        </p:nvSpPr>
        <p:spPr>
          <a:xfrm rot="-1087373">
            <a:off x="-2735776" y="7681023"/>
            <a:ext cx="6892810" cy="2774356"/>
          </a:xfrm>
          <a:custGeom>
            <a:avLst/>
            <a:gdLst/>
            <a:ahLst/>
            <a:cxnLst/>
            <a:rect l="l" t="t" r="r" b="b"/>
            <a:pathLst>
              <a:path w="6892810" h="2774356">
                <a:moveTo>
                  <a:pt x="0" y="0"/>
                </a:moveTo>
                <a:lnTo>
                  <a:pt x="6892810" y="0"/>
                </a:lnTo>
                <a:lnTo>
                  <a:pt x="6892810" y="2774356"/>
                </a:lnTo>
                <a:lnTo>
                  <a:pt x="0" y="2774356"/>
                </a:lnTo>
                <a:lnTo>
                  <a:pt x="0" y="0"/>
                </a:lnTo>
                <a:close/>
              </a:path>
            </a:pathLst>
          </a:custGeom>
          <a:blipFill>
            <a:blip r:embed="rId6"/>
            <a:stretch>
              <a:fillRect/>
            </a:stretch>
          </a:blipFill>
        </p:spPr>
      </p:sp>
      <p:sp>
        <p:nvSpPr>
          <p:cNvPr id="12" name="Freeform 12"/>
          <p:cNvSpPr/>
          <p:nvPr/>
        </p:nvSpPr>
        <p:spPr>
          <a:xfrm>
            <a:off x="5960316" y="7755610"/>
            <a:ext cx="5351448" cy="2440746"/>
          </a:xfrm>
          <a:custGeom>
            <a:avLst/>
            <a:gdLst/>
            <a:ahLst/>
            <a:cxnLst/>
            <a:rect l="l" t="t" r="r" b="b"/>
            <a:pathLst>
              <a:path w="5351448" h="2440746">
                <a:moveTo>
                  <a:pt x="0" y="0"/>
                </a:moveTo>
                <a:lnTo>
                  <a:pt x="5351448" y="0"/>
                </a:lnTo>
                <a:lnTo>
                  <a:pt x="5351448" y="2440746"/>
                </a:lnTo>
                <a:lnTo>
                  <a:pt x="0" y="2440746"/>
                </a:lnTo>
                <a:lnTo>
                  <a:pt x="0" y="0"/>
                </a:lnTo>
                <a:close/>
              </a:path>
            </a:pathLst>
          </a:custGeom>
          <a:blipFill>
            <a:blip r:embed="rId7"/>
            <a:stretch>
              <a:fillRect/>
            </a:stretch>
          </a:blipFill>
        </p:spPr>
      </p:sp>
      <p:sp>
        <p:nvSpPr>
          <p:cNvPr id="13" name="TextBox 13"/>
          <p:cNvSpPr txBox="1"/>
          <p:nvPr/>
        </p:nvSpPr>
        <p:spPr>
          <a:xfrm>
            <a:off x="3543356" y="161925"/>
            <a:ext cx="11218369" cy="1013112"/>
          </a:xfrm>
          <a:prstGeom prst="rect">
            <a:avLst/>
          </a:prstGeom>
        </p:spPr>
        <p:txBody>
          <a:bodyPr lIns="0" tIns="0" rIns="0" bIns="0" rtlCol="0" anchor="t">
            <a:spAutoFit/>
          </a:bodyPr>
          <a:lstStyle/>
          <a:p>
            <a:pPr algn="ctr">
              <a:lnSpc>
                <a:spcPts val="7470"/>
              </a:lnSpc>
            </a:pPr>
            <a:r>
              <a:rPr lang="en-US" sz="7625" b="1">
                <a:solidFill>
                  <a:srgbClr val="F3F1DB"/>
                </a:solidFill>
                <a:latin typeface="Obra Letra Bold"/>
                <a:ea typeface="Obra Letra Bold"/>
                <a:cs typeface="Obra Letra Bold"/>
                <a:sym typeface="Obra Letra Bold"/>
              </a:rPr>
              <a:t>Data Cleaning Process</a:t>
            </a:r>
            <a:endParaRPr lang="en-US" sz="7625" b="1">
              <a:solidFill>
                <a:srgbClr val="F3F1DB"/>
              </a:solidFill>
              <a:latin typeface="Obra Letra Bold"/>
              <a:ea typeface="Obra Letra Bold"/>
              <a:cs typeface="Obra Letra Bold"/>
              <a:sym typeface="Obra Letra Bold"/>
            </a:endParaRP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296935" y="-548610"/>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1"/>
            <a:stretch>
              <a:fillRect t="-78077" r="-1486" b="-81883"/>
            </a:stretch>
          </a:blipFill>
        </p:spPr>
      </p:sp>
      <p:grpSp>
        <p:nvGrpSpPr>
          <p:cNvPr id="3" name="Group 3"/>
          <p:cNvGrpSpPr/>
          <p:nvPr/>
        </p:nvGrpSpPr>
        <p:grpSpPr>
          <a:xfrm rot="0">
            <a:off x="-1522481" y="-1595198"/>
            <a:ext cx="4285771" cy="12790609"/>
            <a:chOff x="0" y="0"/>
            <a:chExt cx="3263900" cy="9740900"/>
          </a:xfrm>
        </p:grpSpPr>
        <p:sp>
          <p:nvSpPr>
            <p:cNvPr id="4" name="Freeform 4"/>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2"/>
              <a:stretch>
                <a:fillRect l="-174838" r="-174838"/>
              </a:stretch>
            </a:blipFill>
          </p:spPr>
        </p:sp>
      </p:grpSp>
      <p:grpSp>
        <p:nvGrpSpPr>
          <p:cNvPr id="5" name="Group 5"/>
          <p:cNvGrpSpPr/>
          <p:nvPr/>
        </p:nvGrpSpPr>
        <p:grpSpPr>
          <a:xfrm rot="-10800000">
            <a:off x="15720849" y="-1377895"/>
            <a:ext cx="4285771" cy="12790609"/>
            <a:chOff x="0" y="0"/>
            <a:chExt cx="3263900" cy="9740900"/>
          </a:xfrm>
        </p:grpSpPr>
        <p:sp>
          <p:nvSpPr>
            <p:cNvPr id="6" name="Freeform 6"/>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2"/>
              <a:stretch>
                <a:fillRect l="-174838" r="-174838"/>
              </a:stretch>
            </a:blipFill>
          </p:spPr>
        </p:sp>
      </p:grpSp>
      <p:sp>
        <p:nvSpPr>
          <p:cNvPr id="7" name="Freeform 7"/>
          <p:cNvSpPr/>
          <p:nvPr/>
        </p:nvSpPr>
        <p:spPr>
          <a:xfrm>
            <a:off x="10166762" y="1409900"/>
            <a:ext cx="2608815" cy="554966"/>
          </a:xfrm>
          <a:custGeom>
            <a:avLst/>
            <a:gdLst/>
            <a:ahLst/>
            <a:cxnLst/>
            <a:rect l="l" t="t" r="r" b="b"/>
            <a:pathLst>
              <a:path w="2608815" h="554966">
                <a:moveTo>
                  <a:pt x="0" y="0"/>
                </a:moveTo>
                <a:lnTo>
                  <a:pt x="2608815" y="0"/>
                </a:lnTo>
                <a:lnTo>
                  <a:pt x="2608815" y="554966"/>
                </a:lnTo>
                <a:lnTo>
                  <a:pt x="0" y="554966"/>
                </a:lnTo>
                <a:lnTo>
                  <a:pt x="0" y="0"/>
                </a:lnTo>
                <a:close/>
              </a:path>
            </a:pathLst>
          </a:custGeom>
          <a:blipFill>
            <a:blip r:embed="rId3"/>
            <a:stretch>
              <a:fillRect/>
            </a:stretch>
          </a:blipFill>
        </p:spPr>
      </p:sp>
      <p:sp>
        <p:nvSpPr>
          <p:cNvPr id="8" name="Freeform 8"/>
          <p:cNvSpPr/>
          <p:nvPr/>
        </p:nvSpPr>
        <p:spPr>
          <a:xfrm rot="-10800000" flipV="1">
            <a:off x="5512423" y="1409900"/>
            <a:ext cx="2625895" cy="558600"/>
          </a:xfrm>
          <a:custGeom>
            <a:avLst/>
            <a:gdLst/>
            <a:ahLst/>
            <a:cxnLst/>
            <a:rect l="l" t="t" r="r" b="b"/>
            <a:pathLst>
              <a:path w="2625895" h="558600">
                <a:moveTo>
                  <a:pt x="0" y="558599"/>
                </a:moveTo>
                <a:lnTo>
                  <a:pt x="2625896" y="558599"/>
                </a:lnTo>
                <a:lnTo>
                  <a:pt x="2625896" y="0"/>
                </a:lnTo>
                <a:lnTo>
                  <a:pt x="0" y="0"/>
                </a:lnTo>
                <a:lnTo>
                  <a:pt x="0" y="558599"/>
                </a:lnTo>
                <a:close/>
              </a:path>
            </a:pathLst>
          </a:custGeom>
          <a:blipFill>
            <a:blip r:embed="rId4"/>
            <a:stretch>
              <a:fillRect/>
            </a:stretch>
          </a:blipFill>
        </p:spPr>
      </p:sp>
      <p:sp>
        <p:nvSpPr>
          <p:cNvPr id="9" name="TextBox 9"/>
          <p:cNvSpPr txBox="1"/>
          <p:nvPr/>
        </p:nvSpPr>
        <p:spPr>
          <a:xfrm>
            <a:off x="3329977" y="2197099"/>
            <a:ext cx="12678128" cy="4198620"/>
          </a:xfrm>
          <a:prstGeom prst="rect">
            <a:avLst/>
          </a:prstGeom>
        </p:spPr>
        <p:txBody>
          <a:bodyPr lIns="0" tIns="0" rIns="0" bIns="0" rtlCol="0" anchor="t">
            <a:spAutoFit/>
          </a:bodyPr>
          <a:lstStyle/>
          <a:p>
            <a:pPr marL="744855" lvl="1" indent="-372110" algn="l">
              <a:lnSpc>
                <a:spcPts val="4275"/>
              </a:lnSpc>
              <a:buFont typeface="Arial" panose="020B0604020202020204"/>
              <a:buChar char="•"/>
            </a:pPr>
            <a:r>
              <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rPr>
              <a:t>Handling Time Formatting Issues:</a:t>
            </a:r>
            <a:endPar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endParaRPr>
          </a:p>
          <a:p>
            <a:pPr marL="744855" lvl="1" indent="-372110" algn="l">
              <a:lnSpc>
                <a:spcPts val="4275"/>
              </a:lnSpc>
              <a:buFont typeface="Arial" panose="020B0604020202020204"/>
              <a:buChar char="•"/>
            </a:pPr>
            <a:r>
              <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rPr>
              <a:t>To ensure consistent and valid time values, we applied the fixingTime() function to correct any instances where time is incorrectly listed as "24:00", converting it to "00:00" for proper midnight representation. This ensures that the time columns (SCHEDULED_DEPARTURE, DEPARTURE_TIME, ARRIVAL_TIME, SCHEDULED_ARRIVAL) have accurate and standardized values.</a:t>
            </a:r>
            <a:endPar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endParaRPr>
          </a:p>
          <a:p>
            <a:pPr algn="l">
              <a:lnSpc>
                <a:spcPts val="2815"/>
              </a:lnSpc>
            </a:pPr>
            <a:endParaRPr sz="2800"/>
          </a:p>
        </p:txBody>
      </p:sp>
      <p:sp>
        <p:nvSpPr>
          <p:cNvPr id="10" name="Freeform 10"/>
          <p:cNvSpPr/>
          <p:nvPr/>
        </p:nvSpPr>
        <p:spPr>
          <a:xfrm>
            <a:off x="8636040" y="1175037"/>
            <a:ext cx="1033001" cy="1078478"/>
          </a:xfrm>
          <a:custGeom>
            <a:avLst/>
            <a:gdLst/>
            <a:ahLst/>
            <a:cxnLst/>
            <a:rect l="l" t="t" r="r" b="b"/>
            <a:pathLst>
              <a:path w="1033001" h="1078478">
                <a:moveTo>
                  <a:pt x="0" y="0"/>
                </a:moveTo>
                <a:lnTo>
                  <a:pt x="1033001" y="0"/>
                </a:lnTo>
                <a:lnTo>
                  <a:pt x="1033001" y="1078478"/>
                </a:lnTo>
                <a:lnTo>
                  <a:pt x="0" y="1078478"/>
                </a:lnTo>
                <a:lnTo>
                  <a:pt x="0" y="0"/>
                </a:lnTo>
                <a:close/>
              </a:path>
            </a:pathLst>
          </a:custGeom>
          <a:blipFill>
            <a:blip r:embed="rId5"/>
            <a:stretch>
              <a:fillRect l="-101042" t="-84932" b="-11017"/>
            </a:stretch>
          </a:blipFill>
        </p:spPr>
      </p:sp>
      <p:sp>
        <p:nvSpPr>
          <p:cNvPr id="11" name="Freeform 11"/>
          <p:cNvSpPr/>
          <p:nvPr/>
        </p:nvSpPr>
        <p:spPr>
          <a:xfrm rot="-1087373">
            <a:off x="-2735776" y="7681023"/>
            <a:ext cx="6892810" cy="2774356"/>
          </a:xfrm>
          <a:custGeom>
            <a:avLst/>
            <a:gdLst/>
            <a:ahLst/>
            <a:cxnLst/>
            <a:rect l="l" t="t" r="r" b="b"/>
            <a:pathLst>
              <a:path w="6892810" h="2774356">
                <a:moveTo>
                  <a:pt x="0" y="0"/>
                </a:moveTo>
                <a:lnTo>
                  <a:pt x="6892810" y="0"/>
                </a:lnTo>
                <a:lnTo>
                  <a:pt x="6892810" y="2774356"/>
                </a:lnTo>
                <a:lnTo>
                  <a:pt x="0" y="2774356"/>
                </a:lnTo>
                <a:lnTo>
                  <a:pt x="0" y="0"/>
                </a:lnTo>
                <a:close/>
              </a:path>
            </a:pathLst>
          </a:custGeom>
          <a:blipFill>
            <a:blip r:embed="rId6"/>
            <a:stretch>
              <a:fillRect/>
            </a:stretch>
          </a:blipFill>
        </p:spPr>
      </p:sp>
      <p:sp>
        <p:nvSpPr>
          <p:cNvPr id="12" name="Freeform 12"/>
          <p:cNvSpPr/>
          <p:nvPr/>
        </p:nvSpPr>
        <p:spPr>
          <a:xfrm>
            <a:off x="5545997" y="6049072"/>
            <a:ext cx="6180086" cy="3911931"/>
          </a:xfrm>
          <a:custGeom>
            <a:avLst/>
            <a:gdLst/>
            <a:ahLst/>
            <a:cxnLst/>
            <a:rect l="l" t="t" r="r" b="b"/>
            <a:pathLst>
              <a:path w="6180086" h="3911931">
                <a:moveTo>
                  <a:pt x="0" y="0"/>
                </a:moveTo>
                <a:lnTo>
                  <a:pt x="6180086" y="0"/>
                </a:lnTo>
                <a:lnTo>
                  <a:pt x="6180086" y="3911930"/>
                </a:lnTo>
                <a:lnTo>
                  <a:pt x="0" y="3911930"/>
                </a:lnTo>
                <a:lnTo>
                  <a:pt x="0" y="0"/>
                </a:lnTo>
                <a:close/>
              </a:path>
            </a:pathLst>
          </a:custGeom>
          <a:blipFill>
            <a:blip r:embed="rId7"/>
            <a:stretch>
              <a:fillRect/>
            </a:stretch>
          </a:blipFill>
        </p:spPr>
      </p:sp>
      <p:sp>
        <p:nvSpPr>
          <p:cNvPr id="13" name="TextBox 13"/>
          <p:cNvSpPr txBox="1"/>
          <p:nvPr/>
        </p:nvSpPr>
        <p:spPr>
          <a:xfrm>
            <a:off x="3543356" y="161925"/>
            <a:ext cx="11218369" cy="1013112"/>
          </a:xfrm>
          <a:prstGeom prst="rect">
            <a:avLst/>
          </a:prstGeom>
        </p:spPr>
        <p:txBody>
          <a:bodyPr lIns="0" tIns="0" rIns="0" bIns="0" rtlCol="0" anchor="t">
            <a:spAutoFit/>
          </a:bodyPr>
          <a:lstStyle/>
          <a:p>
            <a:pPr algn="ctr">
              <a:lnSpc>
                <a:spcPts val="7470"/>
              </a:lnSpc>
            </a:pPr>
            <a:r>
              <a:rPr lang="en-US" sz="7625" b="1">
                <a:solidFill>
                  <a:srgbClr val="F3F1DB"/>
                </a:solidFill>
                <a:latin typeface="Obra Letra Bold"/>
                <a:ea typeface="Obra Letra Bold"/>
                <a:cs typeface="Obra Letra Bold"/>
                <a:sym typeface="Obra Letra Bold"/>
              </a:rPr>
              <a:t>Data Cleaning Process</a:t>
            </a:r>
            <a:endParaRPr lang="en-US" sz="7625" b="1">
              <a:solidFill>
                <a:srgbClr val="F3F1DB"/>
              </a:solidFill>
              <a:latin typeface="Obra Letra Bold"/>
              <a:ea typeface="Obra Letra Bold"/>
              <a:cs typeface="Obra Letra Bold"/>
              <a:sym typeface="Obra Letra Bold"/>
            </a:endParaRP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296935" y="-548610"/>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1"/>
            <a:stretch>
              <a:fillRect t="-78077" r="-1486" b="-81883"/>
            </a:stretch>
          </a:blipFill>
        </p:spPr>
      </p:sp>
      <p:grpSp>
        <p:nvGrpSpPr>
          <p:cNvPr id="3" name="Group 3"/>
          <p:cNvGrpSpPr/>
          <p:nvPr/>
        </p:nvGrpSpPr>
        <p:grpSpPr>
          <a:xfrm rot="0">
            <a:off x="-1522481" y="-1595198"/>
            <a:ext cx="4285771" cy="12790609"/>
            <a:chOff x="0" y="0"/>
            <a:chExt cx="3263900" cy="9740900"/>
          </a:xfrm>
        </p:grpSpPr>
        <p:sp>
          <p:nvSpPr>
            <p:cNvPr id="4" name="Freeform 4"/>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2"/>
              <a:stretch>
                <a:fillRect l="-174838" r="-174838"/>
              </a:stretch>
            </a:blipFill>
          </p:spPr>
        </p:sp>
      </p:grpSp>
      <p:grpSp>
        <p:nvGrpSpPr>
          <p:cNvPr id="5" name="Group 5"/>
          <p:cNvGrpSpPr/>
          <p:nvPr/>
        </p:nvGrpSpPr>
        <p:grpSpPr>
          <a:xfrm rot="-10800000">
            <a:off x="15720849" y="-1377895"/>
            <a:ext cx="4285771" cy="12790609"/>
            <a:chOff x="0" y="0"/>
            <a:chExt cx="3263900" cy="9740900"/>
          </a:xfrm>
        </p:grpSpPr>
        <p:sp>
          <p:nvSpPr>
            <p:cNvPr id="6" name="Freeform 6"/>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2"/>
              <a:stretch>
                <a:fillRect l="-174838" r="-174838"/>
              </a:stretch>
            </a:blipFill>
          </p:spPr>
        </p:sp>
      </p:grpSp>
      <p:sp>
        <p:nvSpPr>
          <p:cNvPr id="7" name="Freeform 7"/>
          <p:cNvSpPr/>
          <p:nvPr/>
        </p:nvSpPr>
        <p:spPr>
          <a:xfrm>
            <a:off x="10166762" y="1409900"/>
            <a:ext cx="2608815" cy="554966"/>
          </a:xfrm>
          <a:custGeom>
            <a:avLst/>
            <a:gdLst/>
            <a:ahLst/>
            <a:cxnLst/>
            <a:rect l="l" t="t" r="r" b="b"/>
            <a:pathLst>
              <a:path w="2608815" h="554966">
                <a:moveTo>
                  <a:pt x="0" y="0"/>
                </a:moveTo>
                <a:lnTo>
                  <a:pt x="2608815" y="0"/>
                </a:lnTo>
                <a:lnTo>
                  <a:pt x="2608815" y="554966"/>
                </a:lnTo>
                <a:lnTo>
                  <a:pt x="0" y="554966"/>
                </a:lnTo>
                <a:lnTo>
                  <a:pt x="0" y="0"/>
                </a:lnTo>
                <a:close/>
              </a:path>
            </a:pathLst>
          </a:custGeom>
          <a:blipFill>
            <a:blip r:embed="rId3"/>
            <a:stretch>
              <a:fillRect/>
            </a:stretch>
          </a:blipFill>
        </p:spPr>
      </p:sp>
      <p:sp>
        <p:nvSpPr>
          <p:cNvPr id="8" name="Freeform 8"/>
          <p:cNvSpPr/>
          <p:nvPr/>
        </p:nvSpPr>
        <p:spPr>
          <a:xfrm rot="-10800000" flipV="1">
            <a:off x="5512423" y="1409900"/>
            <a:ext cx="2625895" cy="558600"/>
          </a:xfrm>
          <a:custGeom>
            <a:avLst/>
            <a:gdLst/>
            <a:ahLst/>
            <a:cxnLst/>
            <a:rect l="l" t="t" r="r" b="b"/>
            <a:pathLst>
              <a:path w="2625895" h="558600">
                <a:moveTo>
                  <a:pt x="0" y="558599"/>
                </a:moveTo>
                <a:lnTo>
                  <a:pt x="2625896" y="558599"/>
                </a:lnTo>
                <a:lnTo>
                  <a:pt x="2625896" y="0"/>
                </a:lnTo>
                <a:lnTo>
                  <a:pt x="0" y="0"/>
                </a:lnTo>
                <a:lnTo>
                  <a:pt x="0" y="558599"/>
                </a:lnTo>
                <a:close/>
              </a:path>
            </a:pathLst>
          </a:custGeom>
          <a:blipFill>
            <a:blip r:embed="rId4"/>
            <a:stretch>
              <a:fillRect/>
            </a:stretch>
          </a:blipFill>
        </p:spPr>
      </p:sp>
      <p:sp>
        <p:nvSpPr>
          <p:cNvPr id="9" name="TextBox 9"/>
          <p:cNvSpPr txBox="1"/>
          <p:nvPr/>
        </p:nvSpPr>
        <p:spPr>
          <a:xfrm>
            <a:off x="3329977" y="2197099"/>
            <a:ext cx="12678128" cy="3649980"/>
          </a:xfrm>
          <a:prstGeom prst="rect">
            <a:avLst/>
          </a:prstGeom>
        </p:spPr>
        <p:txBody>
          <a:bodyPr lIns="0" tIns="0" rIns="0" bIns="0" rtlCol="0" anchor="t">
            <a:spAutoFit/>
          </a:bodyPr>
          <a:lstStyle/>
          <a:p>
            <a:pPr marL="744855" lvl="1" indent="-372110" algn="l">
              <a:lnSpc>
                <a:spcPts val="4275"/>
              </a:lnSpc>
              <a:buFont typeface="Arial" panose="020B0604020202020204"/>
              <a:buChar char="•"/>
            </a:pPr>
            <a:r>
              <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rPr>
              <a:t>Time Grouping by Period of Day:</a:t>
            </a:r>
            <a:endPar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endParaRPr>
          </a:p>
          <a:p>
            <a:pPr marL="744855" lvl="1" indent="-372110" algn="l">
              <a:lnSpc>
                <a:spcPts val="4275"/>
              </a:lnSpc>
              <a:buFont typeface="Arial" panose="020B0604020202020204"/>
              <a:buChar char="•"/>
            </a:pPr>
            <a:r>
              <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rPr>
              <a:t>We created a Time_Grouping() function to categorize flight times into three periods: Morning, Afternoon, and Evening. This function converts the time values into hour-based groups for both ARRIVAL_TIME and DEPARTURE_TIME, allowing for easier analysis of flight trends based on the time of day.</a:t>
            </a:r>
            <a:endPar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endParaRPr>
          </a:p>
          <a:p>
            <a:pPr algn="l">
              <a:lnSpc>
                <a:spcPts val="2815"/>
              </a:lnSpc>
            </a:pPr>
            <a:endParaRPr sz="2800"/>
          </a:p>
        </p:txBody>
      </p:sp>
      <p:sp>
        <p:nvSpPr>
          <p:cNvPr id="10" name="Freeform 10"/>
          <p:cNvSpPr/>
          <p:nvPr/>
        </p:nvSpPr>
        <p:spPr>
          <a:xfrm>
            <a:off x="8636040" y="1175037"/>
            <a:ext cx="1033001" cy="1078478"/>
          </a:xfrm>
          <a:custGeom>
            <a:avLst/>
            <a:gdLst/>
            <a:ahLst/>
            <a:cxnLst/>
            <a:rect l="l" t="t" r="r" b="b"/>
            <a:pathLst>
              <a:path w="1033001" h="1078478">
                <a:moveTo>
                  <a:pt x="0" y="0"/>
                </a:moveTo>
                <a:lnTo>
                  <a:pt x="1033001" y="0"/>
                </a:lnTo>
                <a:lnTo>
                  <a:pt x="1033001" y="1078478"/>
                </a:lnTo>
                <a:lnTo>
                  <a:pt x="0" y="1078478"/>
                </a:lnTo>
                <a:lnTo>
                  <a:pt x="0" y="0"/>
                </a:lnTo>
                <a:close/>
              </a:path>
            </a:pathLst>
          </a:custGeom>
          <a:blipFill>
            <a:blip r:embed="rId5"/>
            <a:stretch>
              <a:fillRect l="-101042" t="-84932" b="-11017"/>
            </a:stretch>
          </a:blipFill>
        </p:spPr>
      </p:sp>
      <p:sp>
        <p:nvSpPr>
          <p:cNvPr id="11" name="Freeform 11"/>
          <p:cNvSpPr/>
          <p:nvPr/>
        </p:nvSpPr>
        <p:spPr>
          <a:xfrm rot="-1087373">
            <a:off x="-2735776" y="7681023"/>
            <a:ext cx="6892810" cy="2774356"/>
          </a:xfrm>
          <a:custGeom>
            <a:avLst/>
            <a:gdLst/>
            <a:ahLst/>
            <a:cxnLst/>
            <a:rect l="l" t="t" r="r" b="b"/>
            <a:pathLst>
              <a:path w="6892810" h="2774356">
                <a:moveTo>
                  <a:pt x="0" y="0"/>
                </a:moveTo>
                <a:lnTo>
                  <a:pt x="6892810" y="0"/>
                </a:lnTo>
                <a:lnTo>
                  <a:pt x="6892810" y="2774356"/>
                </a:lnTo>
                <a:lnTo>
                  <a:pt x="0" y="2774356"/>
                </a:lnTo>
                <a:lnTo>
                  <a:pt x="0" y="0"/>
                </a:lnTo>
                <a:close/>
              </a:path>
            </a:pathLst>
          </a:custGeom>
          <a:blipFill>
            <a:blip r:embed="rId6"/>
            <a:stretch>
              <a:fillRect/>
            </a:stretch>
          </a:blipFill>
        </p:spPr>
      </p:sp>
      <p:sp>
        <p:nvSpPr>
          <p:cNvPr id="12" name="Freeform 12"/>
          <p:cNvSpPr/>
          <p:nvPr/>
        </p:nvSpPr>
        <p:spPr>
          <a:xfrm>
            <a:off x="4191313" y="5753100"/>
            <a:ext cx="5513090" cy="4369987"/>
          </a:xfrm>
          <a:custGeom>
            <a:avLst/>
            <a:gdLst/>
            <a:ahLst/>
            <a:cxnLst/>
            <a:rect l="l" t="t" r="r" b="b"/>
            <a:pathLst>
              <a:path w="5513090" h="4369987">
                <a:moveTo>
                  <a:pt x="0" y="0"/>
                </a:moveTo>
                <a:lnTo>
                  <a:pt x="5513090" y="0"/>
                </a:lnTo>
                <a:lnTo>
                  <a:pt x="5513090" y="4369987"/>
                </a:lnTo>
                <a:lnTo>
                  <a:pt x="0" y="4369987"/>
                </a:lnTo>
                <a:lnTo>
                  <a:pt x="0" y="0"/>
                </a:lnTo>
                <a:close/>
              </a:path>
            </a:pathLst>
          </a:custGeom>
          <a:blipFill>
            <a:blip r:embed="rId7"/>
            <a:stretch>
              <a:fillRect/>
            </a:stretch>
          </a:blipFill>
        </p:spPr>
      </p:sp>
      <p:sp>
        <p:nvSpPr>
          <p:cNvPr id="13" name="TextBox 13"/>
          <p:cNvSpPr txBox="1"/>
          <p:nvPr/>
        </p:nvSpPr>
        <p:spPr>
          <a:xfrm>
            <a:off x="3543356" y="161925"/>
            <a:ext cx="11218369" cy="1013112"/>
          </a:xfrm>
          <a:prstGeom prst="rect">
            <a:avLst/>
          </a:prstGeom>
        </p:spPr>
        <p:txBody>
          <a:bodyPr lIns="0" tIns="0" rIns="0" bIns="0" rtlCol="0" anchor="t">
            <a:spAutoFit/>
          </a:bodyPr>
          <a:lstStyle/>
          <a:p>
            <a:pPr algn="ctr">
              <a:lnSpc>
                <a:spcPts val="7470"/>
              </a:lnSpc>
            </a:pPr>
            <a:r>
              <a:rPr lang="en-US" sz="7625" b="1">
                <a:solidFill>
                  <a:srgbClr val="F3F1DB"/>
                </a:solidFill>
                <a:latin typeface="Obra Letra Bold"/>
                <a:ea typeface="Obra Letra Bold"/>
                <a:cs typeface="Obra Letra Bold"/>
                <a:sym typeface="Obra Letra Bold"/>
              </a:rPr>
              <a:t>Data Cleaning Process</a:t>
            </a:r>
            <a:endParaRPr lang="en-US" sz="7625" b="1">
              <a:solidFill>
                <a:srgbClr val="F3F1DB"/>
              </a:solidFill>
              <a:latin typeface="Obra Letra Bold"/>
              <a:ea typeface="Obra Letra Bold"/>
              <a:cs typeface="Obra Letra Bold"/>
              <a:sym typeface="Obra Letra Bold"/>
            </a:endParaRPr>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296935" y="-548610"/>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1"/>
            <a:stretch>
              <a:fillRect t="-78077" r="-1486" b="-81883"/>
            </a:stretch>
          </a:blipFill>
        </p:spPr>
      </p:sp>
      <p:grpSp>
        <p:nvGrpSpPr>
          <p:cNvPr id="3" name="Group 3"/>
          <p:cNvGrpSpPr/>
          <p:nvPr/>
        </p:nvGrpSpPr>
        <p:grpSpPr>
          <a:xfrm rot="0">
            <a:off x="-1522481" y="-1595198"/>
            <a:ext cx="4285771" cy="12790609"/>
            <a:chOff x="0" y="0"/>
            <a:chExt cx="3263900" cy="9740900"/>
          </a:xfrm>
        </p:grpSpPr>
        <p:sp>
          <p:nvSpPr>
            <p:cNvPr id="4" name="Freeform 4"/>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2"/>
              <a:stretch>
                <a:fillRect l="-174838" r="-174838"/>
              </a:stretch>
            </a:blipFill>
          </p:spPr>
        </p:sp>
      </p:grpSp>
      <p:grpSp>
        <p:nvGrpSpPr>
          <p:cNvPr id="5" name="Group 5"/>
          <p:cNvGrpSpPr/>
          <p:nvPr/>
        </p:nvGrpSpPr>
        <p:grpSpPr>
          <a:xfrm rot="-10800000">
            <a:off x="15720849" y="-1377895"/>
            <a:ext cx="4285771" cy="12790609"/>
            <a:chOff x="0" y="0"/>
            <a:chExt cx="3263900" cy="9740900"/>
          </a:xfrm>
        </p:grpSpPr>
        <p:sp>
          <p:nvSpPr>
            <p:cNvPr id="6" name="Freeform 6"/>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2"/>
              <a:stretch>
                <a:fillRect l="-174838" r="-174838"/>
              </a:stretch>
            </a:blipFill>
          </p:spPr>
        </p:sp>
      </p:grpSp>
      <p:sp>
        <p:nvSpPr>
          <p:cNvPr id="7" name="Freeform 7"/>
          <p:cNvSpPr/>
          <p:nvPr/>
        </p:nvSpPr>
        <p:spPr>
          <a:xfrm>
            <a:off x="10166762" y="1409900"/>
            <a:ext cx="2608815" cy="554966"/>
          </a:xfrm>
          <a:custGeom>
            <a:avLst/>
            <a:gdLst/>
            <a:ahLst/>
            <a:cxnLst/>
            <a:rect l="l" t="t" r="r" b="b"/>
            <a:pathLst>
              <a:path w="2608815" h="554966">
                <a:moveTo>
                  <a:pt x="0" y="0"/>
                </a:moveTo>
                <a:lnTo>
                  <a:pt x="2608815" y="0"/>
                </a:lnTo>
                <a:lnTo>
                  <a:pt x="2608815" y="554966"/>
                </a:lnTo>
                <a:lnTo>
                  <a:pt x="0" y="554966"/>
                </a:lnTo>
                <a:lnTo>
                  <a:pt x="0" y="0"/>
                </a:lnTo>
                <a:close/>
              </a:path>
            </a:pathLst>
          </a:custGeom>
          <a:blipFill>
            <a:blip r:embed="rId3"/>
            <a:stretch>
              <a:fillRect/>
            </a:stretch>
          </a:blipFill>
        </p:spPr>
      </p:sp>
      <p:sp>
        <p:nvSpPr>
          <p:cNvPr id="8" name="Freeform 8"/>
          <p:cNvSpPr/>
          <p:nvPr/>
        </p:nvSpPr>
        <p:spPr>
          <a:xfrm rot="-10800000" flipV="1">
            <a:off x="5512423" y="1409900"/>
            <a:ext cx="2625895" cy="558600"/>
          </a:xfrm>
          <a:custGeom>
            <a:avLst/>
            <a:gdLst/>
            <a:ahLst/>
            <a:cxnLst/>
            <a:rect l="l" t="t" r="r" b="b"/>
            <a:pathLst>
              <a:path w="2625895" h="558600">
                <a:moveTo>
                  <a:pt x="0" y="558599"/>
                </a:moveTo>
                <a:lnTo>
                  <a:pt x="2625896" y="558599"/>
                </a:lnTo>
                <a:lnTo>
                  <a:pt x="2625896" y="0"/>
                </a:lnTo>
                <a:lnTo>
                  <a:pt x="0" y="0"/>
                </a:lnTo>
                <a:lnTo>
                  <a:pt x="0" y="558599"/>
                </a:lnTo>
                <a:close/>
              </a:path>
            </a:pathLst>
          </a:custGeom>
          <a:blipFill>
            <a:blip r:embed="rId4"/>
            <a:stretch>
              <a:fillRect/>
            </a:stretch>
          </a:blipFill>
        </p:spPr>
      </p:sp>
      <p:sp>
        <p:nvSpPr>
          <p:cNvPr id="9" name="Freeform 9"/>
          <p:cNvSpPr/>
          <p:nvPr/>
        </p:nvSpPr>
        <p:spPr>
          <a:xfrm>
            <a:off x="8636040" y="1175037"/>
            <a:ext cx="1033001" cy="1078478"/>
          </a:xfrm>
          <a:custGeom>
            <a:avLst/>
            <a:gdLst/>
            <a:ahLst/>
            <a:cxnLst/>
            <a:rect l="l" t="t" r="r" b="b"/>
            <a:pathLst>
              <a:path w="1033001" h="1078478">
                <a:moveTo>
                  <a:pt x="0" y="0"/>
                </a:moveTo>
                <a:lnTo>
                  <a:pt x="1033001" y="0"/>
                </a:lnTo>
                <a:lnTo>
                  <a:pt x="1033001" y="1078478"/>
                </a:lnTo>
                <a:lnTo>
                  <a:pt x="0" y="1078478"/>
                </a:lnTo>
                <a:lnTo>
                  <a:pt x="0" y="0"/>
                </a:lnTo>
                <a:close/>
              </a:path>
            </a:pathLst>
          </a:custGeom>
          <a:blipFill>
            <a:blip r:embed="rId5"/>
            <a:stretch>
              <a:fillRect l="-101042" t="-84932" b="-11017"/>
            </a:stretch>
          </a:blipFill>
        </p:spPr>
      </p:sp>
      <p:sp>
        <p:nvSpPr>
          <p:cNvPr id="10" name="Freeform 10"/>
          <p:cNvSpPr/>
          <p:nvPr/>
        </p:nvSpPr>
        <p:spPr>
          <a:xfrm rot="-1087373">
            <a:off x="-2735776" y="7681023"/>
            <a:ext cx="6892810" cy="2774356"/>
          </a:xfrm>
          <a:custGeom>
            <a:avLst/>
            <a:gdLst/>
            <a:ahLst/>
            <a:cxnLst/>
            <a:rect l="l" t="t" r="r" b="b"/>
            <a:pathLst>
              <a:path w="6892810" h="2774356">
                <a:moveTo>
                  <a:pt x="0" y="0"/>
                </a:moveTo>
                <a:lnTo>
                  <a:pt x="6892810" y="0"/>
                </a:lnTo>
                <a:lnTo>
                  <a:pt x="6892810" y="2774356"/>
                </a:lnTo>
                <a:lnTo>
                  <a:pt x="0" y="2774356"/>
                </a:lnTo>
                <a:lnTo>
                  <a:pt x="0" y="0"/>
                </a:lnTo>
                <a:close/>
              </a:path>
            </a:pathLst>
          </a:custGeom>
          <a:blipFill>
            <a:blip r:embed="rId6"/>
            <a:stretch>
              <a:fillRect/>
            </a:stretch>
          </a:blipFill>
        </p:spPr>
      </p:sp>
      <p:sp>
        <p:nvSpPr>
          <p:cNvPr id="11" name="Freeform 11"/>
          <p:cNvSpPr/>
          <p:nvPr/>
        </p:nvSpPr>
        <p:spPr>
          <a:xfrm>
            <a:off x="3827698" y="5591785"/>
            <a:ext cx="11301259" cy="1794075"/>
          </a:xfrm>
          <a:custGeom>
            <a:avLst/>
            <a:gdLst/>
            <a:ahLst/>
            <a:cxnLst/>
            <a:rect l="l" t="t" r="r" b="b"/>
            <a:pathLst>
              <a:path w="11301259" h="1794075">
                <a:moveTo>
                  <a:pt x="0" y="0"/>
                </a:moveTo>
                <a:lnTo>
                  <a:pt x="11301259" y="0"/>
                </a:lnTo>
                <a:lnTo>
                  <a:pt x="11301259" y="1794075"/>
                </a:lnTo>
                <a:lnTo>
                  <a:pt x="0" y="1794075"/>
                </a:lnTo>
                <a:lnTo>
                  <a:pt x="0" y="0"/>
                </a:lnTo>
                <a:close/>
              </a:path>
            </a:pathLst>
          </a:custGeom>
          <a:blipFill>
            <a:blip r:embed="rId7"/>
            <a:stretch>
              <a:fillRect/>
            </a:stretch>
          </a:blipFill>
        </p:spPr>
      </p:sp>
      <p:sp>
        <p:nvSpPr>
          <p:cNvPr id="12" name="TextBox 12"/>
          <p:cNvSpPr txBox="1"/>
          <p:nvPr/>
        </p:nvSpPr>
        <p:spPr>
          <a:xfrm>
            <a:off x="3827698" y="2243990"/>
            <a:ext cx="12678128" cy="3101975"/>
          </a:xfrm>
          <a:prstGeom prst="rect">
            <a:avLst/>
          </a:prstGeom>
        </p:spPr>
        <p:txBody>
          <a:bodyPr lIns="0" tIns="0" rIns="0" bIns="0" rtlCol="0" anchor="t">
            <a:spAutoFit/>
          </a:bodyPr>
          <a:lstStyle/>
          <a:p>
            <a:pPr marL="744855" lvl="1" indent="-372110" algn="l">
              <a:lnSpc>
                <a:spcPts val="4275"/>
              </a:lnSpc>
              <a:buFont typeface="Arial" panose="020B0604020202020204"/>
              <a:buChar char="•"/>
            </a:pPr>
            <a:r>
              <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rPr>
              <a:t>Converting Float Columns to Integer:</a:t>
            </a:r>
            <a:endPar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endParaRPr>
          </a:p>
          <a:p>
            <a:pPr algn="l">
              <a:lnSpc>
                <a:spcPts val="4275"/>
              </a:lnSpc>
            </a:pPr>
            <a:r>
              <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rPr>
              <a:t>To optimize the dataset and ensure consistency, we identified all columns with floating-point values and converted them to integer type where applicable. This process helps in reducing memory usage and ensures the precision required for further analysis.</a:t>
            </a:r>
            <a:endPar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endParaRPr>
          </a:p>
          <a:p>
            <a:pPr algn="l">
              <a:lnSpc>
                <a:spcPts val="2815"/>
              </a:lnSpc>
            </a:pPr>
            <a:endParaRPr sz="2800"/>
          </a:p>
        </p:txBody>
      </p:sp>
      <p:sp>
        <p:nvSpPr>
          <p:cNvPr id="13" name="TextBox 13"/>
          <p:cNvSpPr txBox="1"/>
          <p:nvPr/>
        </p:nvSpPr>
        <p:spPr>
          <a:xfrm>
            <a:off x="3543356" y="161925"/>
            <a:ext cx="11218369" cy="1013112"/>
          </a:xfrm>
          <a:prstGeom prst="rect">
            <a:avLst/>
          </a:prstGeom>
        </p:spPr>
        <p:txBody>
          <a:bodyPr lIns="0" tIns="0" rIns="0" bIns="0" rtlCol="0" anchor="t">
            <a:spAutoFit/>
          </a:bodyPr>
          <a:lstStyle/>
          <a:p>
            <a:pPr algn="ctr">
              <a:lnSpc>
                <a:spcPts val="7470"/>
              </a:lnSpc>
            </a:pPr>
            <a:r>
              <a:rPr lang="en-US" sz="7625" b="1">
                <a:solidFill>
                  <a:srgbClr val="F3F1DB"/>
                </a:solidFill>
                <a:latin typeface="Obra Letra Bold"/>
                <a:ea typeface="Obra Letra Bold"/>
                <a:cs typeface="Obra Letra Bold"/>
                <a:sym typeface="Obra Letra Bold"/>
              </a:rPr>
              <a:t>Data Cleaning Process</a:t>
            </a:r>
            <a:endParaRPr lang="en-US" sz="7625" b="1">
              <a:solidFill>
                <a:srgbClr val="F3F1DB"/>
              </a:solidFill>
              <a:latin typeface="Obra Letra Bold"/>
              <a:ea typeface="Obra Letra Bold"/>
              <a:cs typeface="Obra Letra Bold"/>
              <a:sym typeface="Obra Letra Bold"/>
            </a:endParaRPr>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296935" y="-548610"/>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1"/>
            <a:stretch>
              <a:fillRect t="-78077" r="-1486" b="-81883"/>
            </a:stretch>
          </a:blipFill>
        </p:spPr>
      </p:sp>
      <p:grpSp>
        <p:nvGrpSpPr>
          <p:cNvPr id="3" name="Group 3"/>
          <p:cNvGrpSpPr/>
          <p:nvPr/>
        </p:nvGrpSpPr>
        <p:grpSpPr>
          <a:xfrm rot="0">
            <a:off x="-1522481" y="-1595198"/>
            <a:ext cx="4285771" cy="12790609"/>
            <a:chOff x="0" y="0"/>
            <a:chExt cx="3263900" cy="9740900"/>
          </a:xfrm>
        </p:grpSpPr>
        <p:sp>
          <p:nvSpPr>
            <p:cNvPr id="4" name="Freeform 4"/>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2"/>
              <a:stretch>
                <a:fillRect l="-174838" r="-174838"/>
              </a:stretch>
            </a:blipFill>
          </p:spPr>
        </p:sp>
      </p:grpSp>
      <p:grpSp>
        <p:nvGrpSpPr>
          <p:cNvPr id="5" name="Group 5"/>
          <p:cNvGrpSpPr/>
          <p:nvPr/>
        </p:nvGrpSpPr>
        <p:grpSpPr>
          <a:xfrm rot="-10800000">
            <a:off x="15720849" y="-1377895"/>
            <a:ext cx="4285771" cy="12790609"/>
            <a:chOff x="0" y="0"/>
            <a:chExt cx="3263900" cy="9740900"/>
          </a:xfrm>
        </p:grpSpPr>
        <p:sp>
          <p:nvSpPr>
            <p:cNvPr id="6" name="Freeform 6"/>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2"/>
              <a:stretch>
                <a:fillRect l="-174838" r="-174838"/>
              </a:stretch>
            </a:blipFill>
          </p:spPr>
        </p:sp>
      </p:grpSp>
      <p:sp>
        <p:nvSpPr>
          <p:cNvPr id="7" name="Freeform 7"/>
          <p:cNvSpPr/>
          <p:nvPr/>
        </p:nvSpPr>
        <p:spPr>
          <a:xfrm>
            <a:off x="10166762" y="1409900"/>
            <a:ext cx="2608815" cy="554966"/>
          </a:xfrm>
          <a:custGeom>
            <a:avLst/>
            <a:gdLst/>
            <a:ahLst/>
            <a:cxnLst/>
            <a:rect l="l" t="t" r="r" b="b"/>
            <a:pathLst>
              <a:path w="2608815" h="554966">
                <a:moveTo>
                  <a:pt x="0" y="0"/>
                </a:moveTo>
                <a:lnTo>
                  <a:pt x="2608815" y="0"/>
                </a:lnTo>
                <a:lnTo>
                  <a:pt x="2608815" y="554966"/>
                </a:lnTo>
                <a:lnTo>
                  <a:pt x="0" y="554966"/>
                </a:lnTo>
                <a:lnTo>
                  <a:pt x="0" y="0"/>
                </a:lnTo>
                <a:close/>
              </a:path>
            </a:pathLst>
          </a:custGeom>
          <a:blipFill>
            <a:blip r:embed="rId3"/>
            <a:stretch>
              <a:fillRect/>
            </a:stretch>
          </a:blipFill>
        </p:spPr>
      </p:sp>
      <p:sp>
        <p:nvSpPr>
          <p:cNvPr id="8" name="Freeform 8"/>
          <p:cNvSpPr/>
          <p:nvPr/>
        </p:nvSpPr>
        <p:spPr>
          <a:xfrm rot="-10800000" flipV="1">
            <a:off x="5512423" y="1409900"/>
            <a:ext cx="2625895" cy="558600"/>
          </a:xfrm>
          <a:custGeom>
            <a:avLst/>
            <a:gdLst/>
            <a:ahLst/>
            <a:cxnLst/>
            <a:rect l="l" t="t" r="r" b="b"/>
            <a:pathLst>
              <a:path w="2625895" h="558600">
                <a:moveTo>
                  <a:pt x="0" y="558599"/>
                </a:moveTo>
                <a:lnTo>
                  <a:pt x="2625896" y="558599"/>
                </a:lnTo>
                <a:lnTo>
                  <a:pt x="2625896" y="0"/>
                </a:lnTo>
                <a:lnTo>
                  <a:pt x="0" y="0"/>
                </a:lnTo>
                <a:lnTo>
                  <a:pt x="0" y="558599"/>
                </a:lnTo>
                <a:close/>
              </a:path>
            </a:pathLst>
          </a:custGeom>
          <a:blipFill>
            <a:blip r:embed="rId4"/>
            <a:stretch>
              <a:fillRect/>
            </a:stretch>
          </a:blipFill>
        </p:spPr>
      </p:sp>
      <p:sp>
        <p:nvSpPr>
          <p:cNvPr id="9" name="Freeform 9"/>
          <p:cNvSpPr/>
          <p:nvPr/>
        </p:nvSpPr>
        <p:spPr>
          <a:xfrm>
            <a:off x="8636040" y="1175037"/>
            <a:ext cx="1033001" cy="1078478"/>
          </a:xfrm>
          <a:custGeom>
            <a:avLst/>
            <a:gdLst/>
            <a:ahLst/>
            <a:cxnLst/>
            <a:rect l="l" t="t" r="r" b="b"/>
            <a:pathLst>
              <a:path w="1033001" h="1078478">
                <a:moveTo>
                  <a:pt x="0" y="0"/>
                </a:moveTo>
                <a:lnTo>
                  <a:pt x="1033001" y="0"/>
                </a:lnTo>
                <a:lnTo>
                  <a:pt x="1033001" y="1078478"/>
                </a:lnTo>
                <a:lnTo>
                  <a:pt x="0" y="1078478"/>
                </a:lnTo>
                <a:lnTo>
                  <a:pt x="0" y="0"/>
                </a:lnTo>
                <a:close/>
              </a:path>
            </a:pathLst>
          </a:custGeom>
          <a:blipFill>
            <a:blip r:embed="rId5"/>
            <a:stretch>
              <a:fillRect l="-101042" t="-84932" b="-11017"/>
            </a:stretch>
          </a:blipFill>
        </p:spPr>
      </p:sp>
      <p:sp>
        <p:nvSpPr>
          <p:cNvPr id="10" name="Freeform 10"/>
          <p:cNvSpPr/>
          <p:nvPr/>
        </p:nvSpPr>
        <p:spPr>
          <a:xfrm rot="-1087373">
            <a:off x="-2735776" y="7681023"/>
            <a:ext cx="6892810" cy="2774356"/>
          </a:xfrm>
          <a:custGeom>
            <a:avLst/>
            <a:gdLst/>
            <a:ahLst/>
            <a:cxnLst/>
            <a:rect l="l" t="t" r="r" b="b"/>
            <a:pathLst>
              <a:path w="6892810" h="2774356">
                <a:moveTo>
                  <a:pt x="0" y="0"/>
                </a:moveTo>
                <a:lnTo>
                  <a:pt x="6892810" y="0"/>
                </a:lnTo>
                <a:lnTo>
                  <a:pt x="6892810" y="2774356"/>
                </a:lnTo>
                <a:lnTo>
                  <a:pt x="0" y="2774356"/>
                </a:lnTo>
                <a:lnTo>
                  <a:pt x="0" y="0"/>
                </a:lnTo>
                <a:close/>
              </a:path>
            </a:pathLst>
          </a:custGeom>
          <a:blipFill>
            <a:blip r:embed="rId6"/>
            <a:stretch>
              <a:fillRect/>
            </a:stretch>
          </a:blipFill>
        </p:spPr>
      </p:sp>
      <p:sp>
        <p:nvSpPr>
          <p:cNvPr id="11" name="Freeform 11"/>
          <p:cNvSpPr/>
          <p:nvPr/>
        </p:nvSpPr>
        <p:spPr>
          <a:xfrm>
            <a:off x="5947149" y="2247899"/>
            <a:ext cx="6828412" cy="7868501"/>
          </a:xfrm>
          <a:custGeom>
            <a:avLst/>
            <a:gdLst/>
            <a:ahLst/>
            <a:cxnLst/>
            <a:rect l="l" t="t" r="r" b="b"/>
            <a:pathLst>
              <a:path w="6828412" h="7868501">
                <a:moveTo>
                  <a:pt x="0" y="0"/>
                </a:moveTo>
                <a:lnTo>
                  <a:pt x="6828411" y="0"/>
                </a:lnTo>
                <a:lnTo>
                  <a:pt x="6828411" y="7868501"/>
                </a:lnTo>
                <a:lnTo>
                  <a:pt x="0" y="7868501"/>
                </a:lnTo>
                <a:lnTo>
                  <a:pt x="0" y="0"/>
                </a:lnTo>
                <a:close/>
              </a:path>
            </a:pathLst>
          </a:custGeom>
          <a:blipFill>
            <a:blip r:embed="rId7"/>
            <a:stretch>
              <a:fillRect/>
            </a:stretch>
          </a:blipFill>
        </p:spPr>
      </p:sp>
      <p:sp>
        <p:nvSpPr>
          <p:cNvPr id="12" name="TextBox 12"/>
          <p:cNvSpPr txBox="1"/>
          <p:nvPr/>
        </p:nvSpPr>
        <p:spPr>
          <a:xfrm>
            <a:off x="3374390" y="161925"/>
            <a:ext cx="13887450" cy="957580"/>
          </a:xfrm>
          <a:prstGeom prst="rect">
            <a:avLst/>
          </a:prstGeom>
        </p:spPr>
        <p:txBody>
          <a:bodyPr wrap="square" lIns="0" tIns="0" rIns="0" bIns="0" rtlCol="0" anchor="t">
            <a:spAutoFit/>
          </a:bodyPr>
          <a:lstStyle/>
          <a:p>
            <a:pPr algn="ctr">
              <a:lnSpc>
                <a:spcPts val="7470"/>
              </a:lnSpc>
            </a:pPr>
            <a:r>
              <a:rPr lang="en-US" sz="7625" b="1">
                <a:solidFill>
                  <a:srgbClr val="F3F1DB"/>
                </a:solidFill>
                <a:latin typeface="Obra Letra Bold"/>
                <a:ea typeface="Obra Letra Bold"/>
                <a:cs typeface="Obra Letra Bold"/>
                <a:sym typeface="Obra Letra Bold"/>
              </a:rPr>
              <a:t>Data After Cleaning Process</a:t>
            </a:r>
            <a:endParaRPr lang="en-US" sz="7625" b="1">
              <a:solidFill>
                <a:srgbClr val="F3F1DB"/>
              </a:solidFill>
              <a:latin typeface="Obra Letra Bold"/>
              <a:ea typeface="Obra Letra Bold"/>
              <a:cs typeface="Obra Letra Bold"/>
              <a:sym typeface="Obra Letra Bold"/>
            </a:endParaRPr>
          </a:p>
        </p:txBody>
      </p:sp>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296935" y="-548610"/>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1"/>
            <a:stretch>
              <a:fillRect t="-78077" r="-1486" b="-81883"/>
            </a:stretch>
          </a:blipFill>
        </p:spPr>
      </p:sp>
      <p:grpSp>
        <p:nvGrpSpPr>
          <p:cNvPr id="3" name="Group 3"/>
          <p:cNvGrpSpPr/>
          <p:nvPr/>
        </p:nvGrpSpPr>
        <p:grpSpPr>
          <a:xfrm rot="0">
            <a:off x="-1522481" y="-1595198"/>
            <a:ext cx="4285771" cy="12790609"/>
            <a:chOff x="0" y="0"/>
            <a:chExt cx="3263900" cy="9740900"/>
          </a:xfrm>
        </p:grpSpPr>
        <p:sp>
          <p:nvSpPr>
            <p:cNvPr id="4" name="Freeform 4"/>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2"/>
              <a:stretch>
                <a:fillRect l="-176252" r="-176252"/>
              </a:stretch>
            </a:blipFill>
          </p:spPr>
        </p:sp>
      </p:grpSp>
      <p:grpSp>
        <p:nvGrpSpPr>
          <p:cNvPr id="5" name="Group 5"/>
          <p:cNvGrpSpPr/>
          <p:nvPr/>
        </p:nvGrpSpPr>
        <p:grpSpPr>
          <a:xfrm rot="-10800000">
            <a:off x="15720849" y="-1377895"/>
            <a:ext cx="4285771" cy="12790609"/>
            <a:chOff x="0" y="0"/>
            <a:chExt cx="3263900" cy="9740900"/>
          </a:xfrm>
        </p:grpSpPr>
        <p:sp>
          <p:nvSpPr>
            <p:cNvPr id="6" name="Freeform 6"/>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2"/>
              <a:stretch>
                <a:fillRect l="-176252" r="-176252"/>
              </a:stretch>
            </a:blipFill>
          </p:spPr>
        </p:sp>
      </p:grpSp>
      <p:sp>
        <p:nvSpPr>
          <p:cNvPr id="7" name="Freeform 7"/>
          <p:cNvSpPr/>
          <p:nvPr/>
        </p:nvSpPr>
        <p:spPr>
          <a:xfrm>
            <a:off x="10166762" y="1409900"/>
            <a:ext cx="2608815" cy="554966"/>
          </a:xfrm>
          <a:custGeom>
            <a:avLst/>
            <a:gdLst/>
            <a:ahLst/>
            <a:cxnLst/>
            <a:rect l="l" t="t" r="r" b="b"/>
            <a:pathLst>
              <a:path w="2608815" h="554966">
                <a:moveTo>
                  <a:pt x="0" y="0"/>
                </a:moveTo>
                <a:lnTo>
                  <a:pt x="2608815" y="0"/>
                </a:lnTo>
                <a:lnTo>
                  <a:pt x="2608815" y="554966"/>
                </a:lnTo>
                <a:lnTo>
                  <a:pt x="0" y="554966"/>
                </a:lnTo>
                <a:lnTo>
                  <a:pt x="0" y="0"/>
                </a:lnTo>
                <a:close/>
              </a:path>
            </a:pathLst>
          </a:custGeom>
          <a:blipFill>
            <a:blip r:embed="rId3"/>
            <a:stretch>
              <a:fillRect/>
            </a:stretch>
          </a:blipFill>
        </p:spPr>
      </p:sp>
      <p:sp>
        <p:nvSpPr>
          <p:cNvPr id="8" name="Freeform 8"/>
          <p:cNvSpPr/>
          <p:nvPr/>
        </p:nvSpPr>
        <p:spPr>
          <a:xfrm rot="-10800000" flipV="1">
            <a:off x="5512423" y="1409900"/>
            <a:ext cx="2625895" cy="558600"/>
          </a:xfrm>
          <a:custGeom>
            <a:avLst/>
            <a:gdLst/>
            <a:ahLst/>
            <a:cxnLst/>
            <a:rect l="l" t="t" r="r" b="b"/>
            <a:pathLst>
              <a:path w="2625895" h="558600">
                <a:moveTo>
                  <a:pt x="0" y="558599"/>
                </a:moveTo>
                <a:lnTo>
                  <a:pt x="2625896" y="558599"/>
                </a:lnTo>
                <a:lnTo>
                  <a:pt x="2625896" y="0"/>
                </a:lnTo>
                <a:lnTo>
                  <a:pt x="0" y="0"/>
                </a:lnTo>
                <a:lnTo>
                  <a:pt x="0" y="558599"/>
                </a:lnTo>
                <a:close/>
              </a:path>
            </a:pathLst>
          </a:custGeom>
          <a:blipFill>
            <a:blip r:embed="rId4"/>
            <a:stretch>
              <a:fillRect/>
            </a:stretch>
          </a:blipFill>
        </p:spPr>
      </p:sp>
      <p:sp>
        <p:nvSpPr>
          <p:cNvPr id="9" name="Freeform 9"/>
          <p:cNvSpPr/>
          <p:nvPr/>
        </p:nvSpPr>
        <p:spPr>
          <a:xfrm>
            <a:off x="8636040" y="1175037"/>
            <a:ext cx="1033001" cy="1078478"/>
          </a:xfrm>
          <a:custGeom>
            <a:avLst/>
            <a:gdLst/>
            <a:ahLst/>
            <a:cxnLst/>
            <a:rect l="l" t="t" r="r" b="b"/>
            <a:pathLst>
              <a:path w="1033001" h="1078478">
                <a:moveTo>
                  <a:pt x="0" y="0"/>
                </a:moveTo>
                <a:lnTo>
                  <a:pt x="1033001" y="0"/>
                </a:lnTo>
                <a:lnTo>
                  <a:pt x="1033001" y="1078478"/>
                </a:lnTo>
                <a:lnTo>
                  <a:pt x="0" y="1078478"/>
                </a:lnTo>
                <a:lnTo>
                  <a:pt x="0" y="0"/>
                </a:lnTo>
                <a:close/>
              </a:path>
            </a:pathLst>
          </a:custGeom>
          <a:blipFill>
            <a:blip r:embed="rId5"/>
            <a:stretch>
              <a:fillRect l="-101042" t="-84932" b="-11017"/>
            </a:stretch>
          </a:blipFill>
        </p:spPr>
      </p:sp>
      <p:sp>
        <p:nvSpPr>
          <p:cNvPr id="10" name="Freeform 10"/>
          <p:cNvSpPr/>
          <p:nvPr/>
        </p:nvSpPr>
        <p:spPr>
          <a:xfrm rot="-1087373">
            <a:off x="-2735776" y="7681023"/>
            <a:ext cx="6892810" cy="2774356"/>
          </a:xfrm>
          <a:custGeom>
            <a:avLst/>
            <a:gdLst/>
            <a:ahLst/>
            <a:cxnLst/>
            <a:rect l="l" t="t" r="r" b="b"/>
            <a:pathLst>
              <a:path w="6892810" h="2774356">
                <a:moveTo>
                  <a:pt x="0" y="0"/>
                </a:moveTo>
                <a:lnTo>
                  <a:pt x="6892810" y="0"/>
                </a:lnTo>
                <a:lnTo>
                  <a:pt x="6892810" y="2774356"/>
                </a:lnTo>
                <a:lnTo>
                  <a:pt x="0" y="2774356"/>
                </a:lnTo>
                <a:lnTo>
                  <a:pt x="0" y="0"/>
                </a:lnTo>
                <a:close/>
              </a:path>
            </a:pathLst>
          </a:custGeom>
          <a:blipFill>
            <a:blip r:embed="rId6"/>
            <a:stretch>
              <a:fillRect/>
            </a:stretch>
          </a:blipFill>
        </p:spPr>
      </p:sp>
      <p:sp>
        <p:nvSpPr>
          <p:cNvPr id="11" name="TextBox 11"/>
          <p:cNvSpPr txBox="1"/>
          <p:nvPr/>
        </p:nvSpPr>
        <p:spPr>
          <a:xfrm>
            <a:off x="3630930" y="428625"/>
            <a:ext cx="12900025" cy="819785"/>
          </a:xfrm>
          <a:prstGeom prst="rect">
            <a:avLst/>
          </a:prstGeom>
        </p:spPr>
        <p:txBody>
          <a:bodyPr wrap="square" lIns="0" tIns="0" rIns="0" bIns="0" rtlCol="0" anchor="t">
            <a:spAutoFit/>
          </a:bodyPr>
          <a:lstStyle/>
          <a:p>
            <a:pPr algn="ctr">
              <a:lnSpc>
                <a:spcPts val="6395"/>
              </a:lnSpc>
            </a:pPr>
            <a:r>
              <a:rPr lang="en-US" sz="6525" b="1">
                <a:solidFill>
                  <a:srgbClr val="F3F1DB"/>
                </a:solidFill>
                <a:latin typeface="Obra Letra Bold"/>
                <a:ea typeface="Obra Letra Bold"/>
                <a:cs typeface="Obra Letra Bold"/>
                <a:sym typeface="Obra Letra Bold"/>
              </a:rPr>
              <a:t>data analysis and visualization</a:t>
            </a:r>
            <a:endParaRPr lang="en-US" sz="6525" b="1">
              <a:solidFill>
                <a:srgbClr val="F3F1DB"/>
              </a:solidFill>
              <a:latin typeface="Obra Letra Bold"/>
              <a:ea typeface="Obra Letra Bold"/>
              <a:cs typeface="Obra Letra Bold"/>
              <a:sym typeface="Obra Letra Bold"/>
            </a:endParaRPr>
          </a:p>
        </p:txBody>
      </p:sp>
      <p:sp>
        <p:nvSpPr>
          <p:cNvPr id="12" name="Freeform 12"/>
          <p:cNvSpPr/>
          <p:nvPr/>
        </p:nvSpPr>
        <p:spPr>
          <a:xfrm>
            <a:off x="3996631" y="2282090"/>
            <a:ext cx="10294738" cy="7711695"/>
          </a:xfrm>
          <a:custGeom>
            <a:avLst/>
            <a:gdLst/>
            <a:ahLst/>
            <a:cxnLst/>
            <a:rect l="l" t="t" r="r" b="b"/>
            <a:pathLst>
              <a:path w="10294738" h="7711695">
                <a:moveTo>
                  <a:pt x="0" y="0"/>
                </a:moveTo>
                <a:lnTo>
                  <a:pt x="10294738" y="0"/>
                </a:lnTo>
                <a:lnTo>
                  <a:pt x="10294738" y="7711694"/>
                </a:lnTo>
                <a:lnTo>
                  <a:pt x="0" y="7711694"/>
                </a:lnTo>
                <a:lnTo>
                  <a:pt x="0" y="0"/>
                </a:lnTo>
                <a:close/>
              </a:path>
            </a:pathLst>
          </a:custGeom>
          <a:blipFill>
            <a:blip r:embed="rId7"/>
            <a:stretch>
              <a:fillRect/>
            </a:stretch>
          </a:blipFill>
        </p:spPr>
      </p:sp>
      <p:grpSp>
        <p:nvGrpSpPr>
          <p:cNvPr id="13" name="Group 13"/>
          <p:cNvGrpSpPr/>
          <p:nvPr/>
        </p:nvGrpSpPr>
        <p:grpSpPr>
          <a:xfrm rot="0">
            <a:off x="4815150" y="3032423"/>
            <a:ext cx="8777918" cy="6042972"/>
            <a:chOff x="0" y="0"/>
            <a:chExt cx="1833430" cy="1262186"/>
          </a:xfrm>
        </p:grpSpPr>
        <p:sp>
          <p:nvSpPr>
            <p:cNvPr id="14" name="Freeform 14"/>
            <p:cNvSpPr/>
            <p:nvPr/>
          </p:nvSpPr>
          <p:spPr>
            <a:xfrm>
              <a:off x="0" y="0"/>
              <a:ext cx="1833430" cy="1262186"/>
            </a:xfrm>
            <a:custGeom>
              <a:avLst/>
              <a:gdLst/>
              <a:ahLst/>
              <a:cxnLst/>
              <a:rect l="l" t="t" r="r" b="b"/>
              <a:pathLst>
                <a:path w="1833430" h="1262186">
                  <a:moveTo>
                    <a:pt x="0" y="0"/>
                  </a:moveTo>
                  <a:lnTo>
                    <a:pt x="1833430" y="0"/>
                  </a:lnTo>
                  <a:lnTo>
                    <a:pt x="1833430" y="1262186"/>
                  </a:lnTo>
                  <a:lnTo>
                    <a:pt x="0" y="1262186"/>
                  </a:lnTo>
                  <a:close/>
                </a:path>
              </a:pathLst>
            </a:custGeom>
            <a:blipFill>
              <a:blip r:embed="rId8"/>
              <a:stretch>
                <a:fillRect l="-1664" r="-1664"/>
              </a:stretch>
            </a:blipFill>
          </p:spPr>
        </p:sp>
      </p:grpSp>
      <p:sp>
        <p:nvSpPr>
          <p:cNvPr id="15" name="Freeform 15"/>
          <p:cNvSpPr/>
          <p:nvPr/>
        </p:nvSpPr>
        <p:spPr>
          <a:xfrm>
            <a:off x="-6276959" y="-187043"/>
            <a:ext cx="9981922" cy="3720535"/>
          </a:xfrm>
          <a:custGeom>
            <a:avLst/>
            <a:gdLst/>
            <a:ahLst/>
            <a:cxnLst/>
            <a:rect l="l" t="t" r="r" b="b"/>
            <a:pathLst>
              <a:path w="9981922" h="3720535">
                <a:moveTo>
                  <a:pt x="0" y="0"/>
                </a:moveTo>
                <a:lnTo>
                  <a:pt x="9981922" y="0"/>
                </a:lnTo>
                <a:lnTo>
                  <a:pt x="9981922" y="3720534"/>
                </a:lnTo>
                <a:lnTo>
                  <a:pt x="0" y="3720534"/>
                </a:lnTo>
                <a:lnTo>
                  <a:pt x="0" y="0"/>
                </a:lnTo>
                <a:close/>
              </a:path>
            </a:pathLst>
          </a:custGeom>
          <a:blipFill>
            <a:blip r:embed="rId9"/>
            <a:stretch>
              <a:fillRect/>
            </a:stretch>
          </a:blipFill>
        </p:spPr>
      </p:sp>
      <p:sp>
        <p:nvSpPr>
          <p:cNvPr id="16" name="TextBox 16"/>
          <p:cNvSpPr txBox="1"/>
          <p:nvPr/>
        </p:nvSpPr>
        <p:spPr>
          <a:xfrm>
            <a:off x="-71485" y="452110"/>
            <a:ext cx="2956108" cy="2012568"/>
          </a:xfrm>
          <a:prstGeom prst="rect">
            <a:avLst/>
          </a:prstGeom>
        </p:spPr>
        <p:txBody>
          <a:bodyPr lIns="0" tIns="0" rIns="0" bIns="0" rtlCol="0" anchor="t">
            <a:spAutoFit/>
          </a:bodyPr>
          <a:lstStyle/>
          <a:p>
            <a:pPr algn="ctr">
              <a:lnSpc>
                <a:spcPts val="14795"/>
              </a:lnSpc>
            </a:pPr>
            <a:r>
              <a:rPr lang="en-US" sz="15100" b="1">
                <a:solidFill>
                  <a:srgbClr val="493423"/>
                </a:solidFill>
                <a:latin typeface="Obra Letra Bold"/>
                <a:ea typeface="Obra Letra Bold"/>
                <a:cs typeface="Obra Letra Bold"/>
                <a:sym typeface="Obra Letra Bold"/>
              </a:rPr>
              <a:t>04</a:t>
            </a:r>
            <a:endParaRPr lang="en-US" sz="15100" b="1">
              <a:solidFill>
                <a:srgbClr val="493423"/>
              </a:solidFill>
              <a:latin typeface="Obra Letra Bold"/>
              <a:ea typeface="Obra Letra Bold"/>
              <a:cs typeface="Obra Letra Bold"/>
              <a:sym typeface="Obra Letra Bold"/>
            </a:endParaRPr>
          </a:p>
        </p:txBody>
      </p:sp>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296935" y="-548610"/>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1"/>
            <a:stretch>
              <a:fillRect t="-78077" r="-1486" b="-81883"/>
            </a:stretch>
          </a:blipFill>
        </p:spPr>
      </p:sp>
      <p:grpSp>
        <p:nvGrpSpPr>
          <p:cNvPr id="3" name="Group 3"/>
          <p:cNvGrpSpPr/>
          <p:nvPr/>
        </p:nvGrpSpPr>
        <p:grpSpPr>
          <a:xfrm rot="0">
            <a:off x="-1522481" y="-1595198"/>
            <a:ext cx="4285771" cy="12790609"/>
            <a:chOff x="0" y="0"/>
            <a:chExt cx="3263900" cy="9740900"/>
          </a:xfrm>
        </p:grpSpPr>
        <p:sp>
          <p:nvSpPr>
            <p:cNvPr id="4" name="Freeform 4"/>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2"/>
              <a:stretch>
                <a:fillRect l="-216475" r="-216475"/>
              </a:stretch>
            </a:blipFill>
          </p:spPr>
        </p:sp>
      </p:grpSp>
      <p:grpSp>
        <p:nvGrpSpPr>
          <p:cNvPr id="5" name="Group 5"/>
          <p:cNvGrpSpPr/>
          <p:nvPr/>
        </p:nvGrpSpPr>
        <p:grpSpPr>
          <a:xfrm rot="-10800000">
            <a:off x="15720849" y="-1377895"/>
            <a:ext cx="4285771" cy="12790609"/>
            <a:chOff x="0" y="0"/>
            <a:chExt cx="3263900" cy="9740900"/>
          </a:xfrm>
        </p:grpSpPr>
        <p:sp>
          <p:nvSpPr>
            <p:cNvPr id="6" name="Freeform 6"/>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2"/>
              <a:stretch>
                <a:fillRect l="-216475" r="-216475"/>
              </a:stretch>
            </a:blipFill>
          </p:spPr>
        </p:sp>
      </p:grpSp>
      <p:sp>
        <p:nvSpPr>
          <p:cNvPr id="7" name="Freeform 7"/>
          <p:cNvSpPr/>
          <p:nvPr/>
        </p:nvSpPr>
        <p:spPr>
          <a:xfrm>
            <a:off x="10166762" y="1409900"/>
            <a:ext cx="2608815" cy="554966"/>
          </a:xfrm>
          <a:custGeom>
            <a:avLst/>
            <a:gdLst/>
            <a:ahLst/>
            <a:cxnLst/>
            <a:rect l="l" t="t" r="r" b="b"/>
            <a:pathLst>
              <a:path w="2608815" h="554966">
                <a:moveTo>
                  <a:pt x="0" y="0"/>
                </a:moveTo>
                <a:lnTo>
                  <a:pt x="2608815" y="0"/>
                </a:lnTo>
                <a:lnTo>
                  <a:pt x="2608815" y="554966"/>
                </a:lnTo>
                <a:lnTo>
                  <a:pt x="0" y="554966"/>
                </a:lnTo>
                <a:lnTo>
                  <a:pt x="0" y="0"/>
                </a:lnTo>
                <a:close/>
              </a:path>
            </a:pathLst>
          </a:custGeom>
          <a:blipFill>
            <a:blip r:embed="rId3"/>
            <a:stretch>
              <a:fillRect/>
            </a:stretch>
          </a:blipFill>
        </p:spPr>
      </p:sp>
      <p:sp>
        <p:nvSpPr>
          <p:cNvPr id="8" name="Freeform 8"/>
          <p:cNvSpPr/>
          <p:nvPr/>
        </p:nvSpPr>
        <p:spPr>
          <a:xfrm rot="-10800000" flipV="1">
            <a:off x="5512423" y="1409900"/>
            <a:ext cx="2625895" cy="558600"/>
          </a:xfrm>
          <a:custGeom>
            <a:avLst/>
            <a:gdLst/>
            <a:ahLst/>
            <a:cxnLst/>
            <a:rect l="l" t="t" r="r" b="b"/>
            <a:pathLst>
              <a:path w="2625895" h="558600">
                <a:moveTo>
                  <a:pt x="0" y="558599"/>
                </a:moveTo>
                <a:lnTo>
                  <a:pt x="2625896" y="558599"/>
                </a:lnTo>
                <a:lnTo>
                  <a:pt x="2625896" y="0"/>
                </a:lnTo>
                <a:lnTo>
                  <a:pt x="0" y="0"/>
                </a:lnTo>
                <a:lnTo>
                  <a:pt x="0" y="558599"/>
                </a:lnTo>
                <a:close/>
              </a:path>
            </a:pathLst>
          </a:custGeom>
          <a:blipFill>
            <a:blip r:embed="rId4"/>
            <a:stretch>
              <a:fillRect/>
            </a:stretch>
          </a:blipFill>
        </p:spPr>
      </p:sp>
      <p:sp>
        <p:nvSpPr>
          <p:cNvPr id="9" name="Freeform 9"/>
          <p:cNvSpPr/>
          <p:nvPr/>
        </p:nvSpPr>
        <p:spPr>
          <a:xfrm>
            <a:off x="8636040" y="1175037"/>
            <a:ext cx="1033001" cy="1078478"/>
          </a:xfrm>
          <a:custGeom>
            <a:avLst/>
            <a:gdLst/>
            <a:ahLst/>
            <a:cxnLst/>
            <a:rect l="l" t="t" r="r" b="b"/>
            <a:pathLst>
              <a:path w="1033001" h="1078478">
                <a:moveTo>
                  <a:pt x="0" y="0"/>
                </a:moveTo>
                <a:lnTo>
                  <a:pt x="1033001" y="0"/>
                </a:lnTo>
                <a:lnTo>
                  <a:pt x="1033001" y="1078478"/>
                </a:lnTo>
                <a:lnTo>
                  <a:pt x="0" y="1078478"/>
                </a:lnTo>
                <a:lnTo>
                  <a:pt x="0" y="0"/>
                </a:lnTo>
                <a:close/>
              </a:path>
            </a:pathLst>
          </a:custGeom>
          <a:blipFill>
            <a:blip r:embed="rId5"/>
            <a:stretch>
              <a:fillRect l="-101042" t="-84932" b="-11017"/>
            </a:stretch>
          </a:blipFill>
        </p:spPr>
      </p:sp>
      <p:sp>
        <p:nvSpPr>
          <p:cNvPr id="10" name="Freeform 10"/>
          <p:cNvSpPr/>
          <p:nvPr/>
        </p:nvSpPr>
        <p:spPr>
          <a:xfrm rot="-1087373">
            <a:off x="-2735776" y="7681023"/>
            <a:ext cx="6892810" cy="2774356"/>
          </a:xfrm>
          <a:custGeom>
            <a:avLst/>
            <a:gdLst/>
            <a:ahLst/>
            <a:cxnLst/>
            <a:rect l="l" t="t" r="r" b="b"/>
            <a:pathLst>
              <a:path w="6892810" h="2774356">
                <a:moveTo>
                  <a:pt x="0" y="0"/>
                </a:moveTo>
                <a:lnTo>
                  <a:pt x="6892810" y="0"/>
                </a:lnTo>
                <a:lnTo>
                  <a:pt x="6892810" y="2774356"/>
                </a:lnTo>
                <a:lnTo>
                  <a:pt x="0" y="2774356"/>
                </a:lnTo>
                <a:lnTo>
                  <a:pt x="0" y="0"/>
                </a:lnTo>
                <a:close/>
              </a:path>
            </a:pathLst>
          </a:custGeom>
          <a:blipFill>
            <a:blip r:embed="rId6"/>
            <a:stretch>
              <a:fillRect/>
            </a:stretch>
          </a:blipFill>
        </p:spPr>
      </p:sp>
      <p:sp>
        <p:nvSpPr>
          <p:cNvPr id="12" name="TextBox 12"/>
          <p:cNvSpPr txBox="1"/>
          <p:nvPr/>
        </p:nvSpPr>
        <p:spPr>
          <a:xfrm>
            <a:off x="2362200" y="38100"/>
            <a:ext cx="15577820" cy="957580"/>
          </a:xfrm>
          <a:prstGeom prst="rect">
            <a:avLst/>
          </a:prstGeom>
        </p:spPr>
        <p:txBody>
          <a:bodyPr wrap="square" lIns="0" tIns="0" rIns="0" bIns="0" rtlCol="0" anchor="t">
            <a:spAutoFit/>
          </a:bodyPr>
          <a:lstStyle/>
          <a:p>
            <a:pPr algn="ctr">
              <a:lnSpc>
                <a:spcPts val="7470"/>
              </a:lnSpc>
            </a:pPr>
            <a:r>
              <a:rPr lang="en-US" sz="7625" b="1">
                <a:solidFill>
                  <a:srgbClr val="F3F1DB"/>
                </a:solidFill>
                <a:latin typeface="Obra Letra Bold"/>
                <a:ea typeface="Obra Letra Bold"/>
                <a:cs typeface="Obra Letra Bold"/>
                <a:sym typeface="Obra Letra Bold"/>
              </a:rPr>
              <a:t>data analysis and visualization</a:t>
            </a:r>
            <a:endParaRPr lang="en-US" sz="7625" b="1">
              <a:solidFill>
                <a:srgbClr val="F3F1DB"/>
              </a:solidFill>
              <a:latin typeface="Obra Letra Bold"/>
              <a:ea typeface="Obra Letra Bold"/>
              <a:cs typeface="Obra Letra Bold"/>
              <a:sym typeface="Obra Letra Bold"/>
            </a:endParaRPr>
          </a:p>
        </p:txBody>
      </p:sp>
      <p:sp>
        <p:nvSpPr>
          <p:cNvPr id="13" name="TextBox 13"/>
          <p:cNvSpPr txBox="1"/>
          <p:nvPr/>
        </p:nvSpPr>
        <p:spPr>
          <a:xfrm>
            <a:off x="3809887" y="6058111"/>
            <a:ext cx="3058664" cy="1410378"/>
          </a:xfrm>
          <a:prstGeom prst="rect">
            <a:avLst/>
          </a:prstGeom>
        </p:spPr>
        <p:txBody>
          <a:bodyPr lIns="0" tIns="0" rIns="0" bIns="0" rtlCol="0" anchor="t">
            <a:spAutoFit/>
          </a:bodyPr>
          <a:lstStyle/>
          <a:p>
            <a:pPr algn="l">
              <a:lnSpc>
                <a:spcPts val="2700"/>
              </a:lnSpc>
            </a:pPr>
            <a:r>
              <a:rPr lang="en-US" sz="2755" b="1">
                <a:solidFill>
                  <a:srgbClr val="F3F1DB"/>
                </a:solidFill>
                <a:latin typeface="Obra Letra Bold"/>
                <a:ea typeface="Obra Letra Bold"/>
                <a:cs typeface="Obra Letra Bold"/>
                <a:sym typeface="Obra Letra Bold"/>
              </a:rPr>
              <a:t>    2. Total delays are above the acceptable range 15-20%</a:t>
            </a:r>
            <a:endParaRPr lang="en-US" sz="2755" b="1">
              <a:solidFill>
                <a:srgbClr val="F3F1DB"/>
              </a:solidFill>
              <a:latin typeface="Obra Letra Bold"/>
              <a:ea typeface="Obra Letra Bold"/>
              <a:cs typeface="Obra Letra Bold"/>
              <a:sym typeface="Obra Letra Bold"/>
            </a:endParaRPr>
          </a:p>
        </p:txBody>
      </p:sp>
      <p:grpSp>
        <p:nvGrpSpPr>
          <p:cNvPr id="16" name="Group 15"/>
          <p:cNvGrpSpPr/>
          <p:nvPr/>
        </p:nvGrpSpPr>
        <p:grpSpPr>
          <a:xfrm>
            <a:off x="7091377" y="2225496"/>
            <a:ext cx="10167923" cy="6161584"/>
            <a:chOff x="11168" y="3505"/>
            <a:chExt cx="16012" cy="9703"/>
          </a:xfrm>
        </p:grpSpPr>
        <p:sp>
          <p:nvSpPr>
            <p:cNvPr id="11" name="Freeform 11"/>
            <p:cNvSpPr/>
            <p:nvPr/>
          </p:nvSpPr>
          <p:spPr>
            <a:xfrm>
              <a:off x="11168" y="3505"/>
              <a:ext cx="16012" cy="8793"/>
            </a:xfrm>
            <a:custGeom>
              <a:avLst/>
              <a:gdLst/>
              <a:ahLst/>
              <a:cxnLst/>
              <a:rect l="l" t="t" r="r" b="b"/>
              <a:pathLst>
                <a:path w="10167923" h="5583827">
                  <a:moveTo>
                    <a:pt x="0" y="0"/>
                  </a:moveTo>
                  <a:lnTo>
                    <a:pt x="10167923" y="0"/>
                  </a:lnTo>
                  <a:lnTo>
                    <a:pt x="10167923" y="5583827"/>
                  </a:lnTo>
                  <a:lnTo>
                    <a:pt x="0" y="5583827"/>
                  </a:lnTo>
                  <a:lnTo>
                    <a:pt x="0" y="0"/>
                  </a:lnTo>
                  <a:close/>
                </a:path>
              </a:pathLst>
            </a:custGeom>
            <a:blipFill>
              <a:blip r:embed="rId7"/>
              <a:stretch>
                <a:fillRect r="-9480" b="-1673"/>
              </a:stretch>
            </a:blipFill>
          </p:spPr>
        </p:sp>
        <p:sp>
          <p:nvSpPr>
            <p:cNvPr id="14" name="TextBox 14"/>
            <p:cNvSpPr txBox="1"/>
            <p:nvPr/>
          </p:nvSpPr>
          <p:spPr>
            <a:xfrm>
              <a:off x="12720" y="11700"/>
              <a:ext cx="12470" cy="1508"/>
            </a:xfrm>
            <a:prstGeom prst="rect">
              <a:avLst/>
            </a:prstGeom>
          </p:spPr>
          <p:txBody>
            <a:bodyPr wrap="square" lIns="0" tIns="0" rIns="0" bIns="0" rtlCol="0" anchor="t">
              <a:spAutoFit/>
            </a:bodyPr>
            <a:lstStyle/>
            <a:p>
              <a:pPr algn="ctr">
                <a:lnSpc>
                  <a:spcPts val="7470"/>
                </a:lnSpc>
              </a:pPr>
              <a:r>
                <a:rPr lang="en-US" sz="2500" b="1">
                  <a:solidFill>
                    <a:schemeClr val="tx1"/>
                  </a:solidFill>
                  <a:latin typeface="TravelportSans Heavy" panose="020B0903040000020004" charset="0"/>
                  <a:ea typeface="Obra Letra Bold"/>
                  <a:cs typeface="TravelportSans Heavy" panose="020B0903040000020004" charset="0"/>
                  <a:sym typeface="Obra Letra Bold"/>
                </a:rPr>
                <a:t>Dashboard 1</a:t>
              </a:r>
              <a:endParaRPr lang="en-US" sz="2500" b="1">
                <a:solidFill>
                  <a:schemeClr val="tx1"/>
                </a:solidFill>
                <a:latin typeface="TravelportSans Heavy" panose="020B0903040000020004" charset="0"/>
                <a:ea typeface="Obra Letra Bold"/>
                <a:cs typeface="TravelportSans Heavy" panose="020B0903040000020004" charset="0"/>
                <a:sym typeface="Obra Letra Bold"/>
              </a:endParaRPr>
            </a:p>
          </p:txBody>
        </p:sp>
      </p:grpSp>
      <p:sp>
        <p:nvSpPr>
          <p:cNvPr id="15" name="TextBox 15"/>
          <p:cNvSpPr txBox="1"/>
          <p:nvPr/>
        </p:nvSpPr>
        <p:spPr>
          <a:xfrm>
            <a:off x="1905000" y="3619500"/>
            <a:ext cx="5278120" cy="4092575"/>
          </a:xfrm>
          <a:prstGeom prst="rect">
            <a:avLst/>
          </a:prstGeom>
        </p:spPr>
        <p:txBody>
          <a:bodyPr wrap="square" lIns="0" tIns="0" rIns="0" bIns="0" rtlCol="0" anchor="t">
            <a:noAutofit/>
          </a:bodyPr>
          <a:lstStyle/>
          <a:p>
            <a:pPr marL="1091565" lvl="1" indent="-546100" algn="l">
              <a:lnSpc>
                <a:spcPts val="4955"/>
              </a:lnSpc>
              <a:buFont typeface="Arial" panose="020B0604020202020204"/>
              <a:buChar char="•"/>
            </a:pPr>
            <a:r>
              <a:rPr lang="en-US" sz="2800" b="1">
                <a:solidFill>
                  <a:schemeClr val="tx1"/>
                </a:solidFill>
                <a:latin typeface="Obra Letra Bold"/>
                <a:ea typeface="Obra Letra Bold"/>
                <a:cs typeface="Obra Letra Bold"/>
                <a:sym typeface="Obra Letra Bold"/>
              </a:rPr>
              <a:t>Insight </a:t>
            </a:r>
            <a:endParaRPr lang="en-US" sz="2800" b="1">
              <a:solidFill>
                <a:srgbClr val="F3F1DB"/>
              </a:solidFill>
              <a:latin typeface="Obra Letra Bold"/>
              <a:ea typeface="Obra Letra Bold"/>
              <a:cs typeface="Obra Letra Bold"/>
              <a:sym typeface="Obra Letra Bold"/>
            </a:endParaRPr>
          </a:p>
          <a:p>
            <a:pPr marL="594995" lvl="1" indent="-297815" algn="l">
              <a:lnSpc>
                <a:spcPts val="2700"/>
              </a:lnSpc>
              <a:buAutoNum type="arabicPeriod"/>
            </a:pPr>
            <a:r>
              <a:rPr lang="en-US" sz="2800" b="1">
                <a:solidFill>
                  <a:srgbClr val="F3F1DB"/>
                </a:solidFill>
                <a:latin typeface="Obra Letra Bold"/>
                <a:ea typeface="Obra Letra Bold"/>
                <a:cs typeface="Obra Letra Bold"/>
                <a:sym typeface="Obra Letra Bold"/>
              </a:rPr>
              <a:t>cancelattion and Diversion rate below the acceptable range for </a:t>
            </a:r>
            <a:r>
              <a:rPr lang="en-US" sz="2800" b="1">
                <a:solidFill>
                  <a:srgbClr val="F3F1DB"/>
                </a:solidFill>
                <a:latin typeface="Mongolian Baiti" panose="03000500000000000000" charset="0"/>
                <a:ea typeface="Obra Letra Bold"/>
                <a:cs typeface="Mongolian Baiti" panose="03000500000000000000" charset="0"/>
                <a:sym typeface="Obra Letra Bold"/>
              </a:rPr>
              <a:t>civil </a:t>
            </a:r>
            <a:r>
              <a:rPr lang="en-US" sz="2800" b="1">
                <a:solidFill>
                  <a:srgbClr val="F3F1DB"/>
                </a:solidFill>
                <a:latin typeface="Obra Letra Bold"/>
                <a:ea typeface="Obra Letra Bold"/>
                <a:cs typeface="Obra Letra Bold"/>
                <a:sym typeface="Obra Letra Bold"/>
              </a:rPr>
              <a:t>Aviation Authorities and airlines as below 2-3%</a:t>
            </a:r>
            <a:endParaRPr lang="en-US" sz="2800" b="1">
              <a:solidFill>
                <a:srgbClr val="F3F1DB"/>
              </a:solidFill>
              <a:latin typeface="Obra Letra Bold"/>
              <a:ea typeface="Obra Letra Bold"/>
              <a:cs typeface="Obra Letra Bold"/>
              <a:sym typeface="Obra Letra Bold"/>
            </a:endParaRPr>
          </a:p>
        </p:txBody>
      </p:sp>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296935" y="-548610"/>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1"/>
            <a:stretch>
              <a:fillRect t="-78077" r="-1486" b="-81883"/>
            </a:stretch>
          </a:blipFill>
        </p:spPr>
      </p:sp>
      <p:grpSp>
        <p:nvGrpSpPr>
          <p:cNvPr id="3" name="Group 3"/>
          <p:cNvGrpSpPr/>
          <p:nvPr/>
        </p:nvGrpSpPr>
        <p:grpSpPr>
          <a:xfrm rot="0">
            <a:off x="-1522481" y="-1595198"/>
            <a:ext cx="4285771" cy="12790609"/>
            <a:chOff x="0" y="0"/>
            <a:chExt cx="3263900" cy="9740900"/>
          </a:xfrm>
        </p:grpSpPr>
        <p:sp>
          <p:nvSpPr>
            <p:cNvPr id="4" name="Freeform 4"/>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2"/>
              <a:stretch>
                <a:fillRect l="-216475" r="-216475"/>
              </a:stretch>
            </a:blipFill>
          </p:spPr>
        </p:sp>
      </p:grpSp>
      <p:grpSp>
        <p:nvGrpSpPr>
          <p:cNvPr id="5" name="Group 5"/>
          <p:cNvGrpSpPr/>
          <p:nvPr/>
        </p:nvGrpSpPr>
        <p:grpSpPr>
          <a:xfrm rot="-10800000">
            <a:off x="15720849" y="-1377895"/>
            <a:ext cx="4285771" cy="12790609"/>
            <a:chOff x="0" y="0"/>
            <a:chExt cx="3263900" cy="9740900"/>
          </a:xfrm>
        </p:grpSpPr>
        <p:sp>
          <p:nvSpPr>
            <p:cNvPr id="6" name="Freeform 6"/>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2"/>
              <a:stretch>
                <a:fillRect l="-216475" r="-216475"/>
              </a:stretch>
            </a:blipFill>
          </p:spPr>
        </p:sp>
      </p:grpSp>
      <p:sp>
        <p:nvSpPr>
          <p:cNvPr id="7" name="Freeform 7"/>
          <p:cNvSpPr/>
          <p:nvPr/>
        </p:nvSpPr>
        <p:spPr>
          <a:xfrm>
            <a:off x="10166762" y="1409900"/>
            <a:ext cx="2608815" cy="554966"/>
          </a:xfrm>
          <a:custGeom>
            <a:avLst/>
            <a:gdLst/>
            <a:ahLst/>
            <a:cxnLst/>
            <a:rect l="l" t="t" r="r" b="b"/>
            <a:pathLst>
              <a:path w="2608815" h="554966">
                <a:moveTo>
                  <a:pt x="0" y="0"/>
                </a:moveTo>
                <a:lnTo>
                  <a:pt x="2608815" y="0"/>
                </a:lnTo>
                <a:lnTo>
                  <a:pt x="2608815" y="554966"/>
                </a:lnTo>
                <a:lnTo>
                  <a:pt x="0" y="554966"/>
                </a:lnTo>
                <a:lnTo>
                  <a:pt x="0" y="0"/>
                </a:lnTo>
                <a:close/>
              </a:path>
            </a:pathLst>
          </a:custGeom>
          <a:blipFill>
            <a:blip r:embed="rId3"/>
            <a:stretch>
              <a:fillRect/>
            </a:stretch>
          </a:blipFill>
        </p:spPr>
      </p:sp>
      <p:sp>
        <p:nvSpPr>
          <p:cNvPr id="8" name="Freeform 8"/>
          <p:cNvSpPr/>
          <p:nvPr/>
        </p:nvSpPr>
        <p:spPr>
          <a:xfrm rot="-10800000" flipV="1">
            <a:off x="5512423" y="1409900"/>
            <a:ext cx="2625895" cy="558600"/>
          </a:xfrm>
          <a:custGeom>
            <a:avLst/>
            <a:gdLst/>
            <a:ahLst/>
            <a:cxnLst/>
            <a:rect l="l" t="t" r="r" b="b"/>
            <a:pathLst>
              <a:path w="2625895" h="558600">
                <a:moveTo>
                  <a:pt x="0" y="558599"/>
                </a:moveTo>
                <a:lnTo>
                  <a:pt x="2625896" y="558599"/>
                </a:lnTo>
                <a:lnTo>
                  <a:pt x="2625896" y="0"/>
                </a:lnTo>
                <a:lnTo>
                  <a:pt x="0" y="0"/>
                </a:lnTo>
                <a:lnTo>
                  <a:pt x="0" y="558599"/>
                </a:lnTo>
                <a:close/>
              </a:path>
            </a:pathLst>
          </a:custGeom>
          <a:blipFill>
            <a:blip r:embed="rId4"/>
            <a:stretch>
              <a:fillRect/>
            </a:stretch>
          </a:blipFill>
        </p:spPr>
      </p:sp>
      <p:sp>
        <p:nvSpPr>
          <p:cNvPr id="9" name="Freeform 9"/>
          <p:cNvSpPr/>
          <p:nvPr/>
        </p:nvSpPr>
        <p:spPr>
          <a:xfrm>
            <a:off x="8636040" y="1175037"/>
            <a:ext cx="1033001" cy="1078478"/>
          </a:xfrm>
          <a:custGeom>
            <a:avLst/>
            <a:gdLst/>
            <a:ahLst/>
            <a:cxnLst/>
            <a:rect l="l" t="t" r="r" b="b"/>
            <a:pathLst>
              <a:path w="1033001" h="1078478">
                <a:moveTo>
                  <a:pt x="0" y="0"/>
                </a:moveTo>
                <a:lnTo>
                  <a:pt x="1033001" y="0"/>
                </a:lnTo>
                <a:lnTo>
                  <a:pt x="1033001" y="1078478"/>
                </a:lnTo>
                <a:lnTo>
                  <a:pt x="0" y="1078478"/>
                </a:lnTo>
                <a:lnTo>
                  <a:pt x="0" y="0"/>
                </a:lnTo>
                <a:close/>
              </a:path>
            </a:pathLst>
          </a:custGeom>
          <a:blipFill>
            <a:blip r:embed="rId5"/>
            <a:stretch>
              <a:fillRect l="-101042" t="-84932" b="-11017"/>
            </a:stretch>
          </a:blipFill>
        </p:spPr>
      </p:sp>
      <p:sp>
        <p:nvSpPr>
          <p:cNvPr id="10" name="Freeform 10"/>
          <p:cNvSpPr/>
          <p:nvPr/>
        </p:nvSpPr>
        <p:spPr>
          <a:xfrm rot="-1087373">
            <a:off x="-3320611" y="7823263"/>
            <a:ext cx="6892810" cy="2774356"/>
          </a:xfrm>
          <a:custGeom>
            <a:avLst/>
            <a:gdLst/>
            <a:ahLst/>
            <a:cxnLst/>
            <a:rect l="l" t="t" r="r" b="b"/>
            <a:pathLst>
              <a:path w="6892810" h="2774356">
                <a:moveTo>
                  <a:pt x="0" y="0"/>
                </a:moveTo>
                <a:lnTo>
                  <a:pt x="6892810" y="0"/>
                </a:lnTo>
                <a:lnTo>
                  <a:pt x="6892810" y="2774356"/>
                </a:lnTo>
                <a:lnTo>
                  <a:pt x="0" y="2774356"/>
                </a:lnTo>
                <a:lnTo>
                  <a:pt x="0" y="0"/>
                </a:lnTo>
                <a:close/>
              </a:path>
            </a:pathLst>
          </a:custGeom>
          <a:blipFill>
            <a:blip r:embed="rId6"/>
            <a:stretch>
              <a:fillRect/>
            </a:stretch>
          </a:blipFill>
        </p:spPr>
      </p:sp>
      <p:sp>
        <p:nvSpPr>
          <p:cNvPr id="12" name="TextBox 12"/>
          <p:cNvSpPr txBox="1"/>
          <p:nvPr/>
        </p:nvSpPr>
        <p:spPr>
          <a:xfrm>
            <a:off x="2133600" y="202565"/>
            <a:ext cx="15856585" cy="957580"/>
          </a:xfrm>
          <a:prstGeom prst="rect">
            <a:avLst/>
          </a:prstGeom>
        </p:spPr>
        <p:txBody>
          <a:bodyPr wrap="square" lIns="0" tIns="0" rIns="0" bIns="0" rtlCol="0" anchor="t">
            <a:spAutoFit/>
          </a:bodyPr>
          <a:lstStyle/>
          <a:p>
            <a:pPr algn="ctr">
              <a:lnSpc>
                <a:spcPts val="7470"/>
              </a:lnSpc>
            </a:pPr>
            <a:r>
              <a:rPr lang="en-US" sz="7625" b="1">
                <a:solidFill>
                  <a:srgbClr val="F3F1DB"/>
                </a:solidFill>
                <a:latin typeface="Obra Letra Bold"/>
                <a:ea typeface="Obra Letra Bold"/>
                <a:cs typeface="Obra Letra Bold"/>
                <a:sym typeface="Obra Letra Bold"/>
              </a:rPr>
              <a:t>data analysis and visualization</a:t>
            </a:r>
            <a:endParaRPr lang="en-US" sz="7625" b="1">
              <a:solidFill>
                <a:srgbClr val="F3F1DB"/>
              </a:solidFill>
              <a:latin typeface="Obra Letra Bold"/>
              <a:ea typeface="Obra Letra Bold"/>
              <a:cs typeface="Obra Letra Bold"/>
              <a:sym typeface="Obra Letra Bold"/>
            </a:endParaRPr>
          </a:p>
        </p:txBody>
      </p:sp>
      <p:grpSp>
        <p:nvGrpSpPr>
          <p:cNvPr id="16" name="Group 15"/>
          <p:cNvGrpSpPr/>
          <p:nvPr/>
        </p:nvGrpSpPr>
        <p:grpSpPr>
          <a:xfrm>
            <a:off x="8763000" y="2552700"/>
            <a:ext cx="9314180" cy="5600700"/>
            <a:chOff x="11166" y="3581"/>
            <a:chExt cx="15650" cy="10429"/>
          </a:xfrm>
        </p:grpSpPr>
        <p:sp>
          <p:nvSpPr>
            <p:cNvPr id="11" name="Freeform 11"/>
            <p:cNvSpPr/>
            <p:nvPr/>
          </p:nvSpPr>
          <p:spPr>
            <a:xfrm>
              <a:off x="11166" y="3581"/>
              <a:ext cx="15650" cy="9038"/>
            </a:xfrm>
            <a:custGeom>
              <a:avLst/>
              <a:gdLst/>
              <a:ahLst/>
              <a:cxnLst/>
              <a:rect l="l" t="t" r="r" b="b"/>
              <a:pathLst>
                <a:path w="9937907" h="5739141">
                  <a:moveTo>
                    <a:pt x="0" y="0"/>
                  </a:moveTo>
                  <a:lnTo>
                    <a:pt x="9937906" y="0"/>
                  </a:lnTo>
                  <a:lnTo>
                    <a:pt x="9937906" y="5739142"/>
                  </a:lnTo>
                  <a:lnTo>
                    <a:pt x="0" y="5739142"/>
                  </a:lnTo>
                  <a:lnTo>
                    <a:pt x="0" y="0"/>
                  </a:lnTo>
                  <a:close/>
                </a:path>
              </a:pathLst>
            </a:custGeom>
            <a:blipFill>
              <a:blip r:embed="rId7"/>
              <a:stretch>
                <a:fillRect/>
              </a:stretch>
            </a:blipFill>
          </p:spPr>
        </p:sp>
        <p:sp>
          <p:nvSpPr>
            <p:cNvPr id="13" name="TextBox 13"/>
            <p:cNvSpPr txBox="1"/>
            <p:nvPr/>
          </p:nvSpPr>
          <p:spPr>
            <a:xfrm>
              <a:off x="16680" y="12060"/>
              <a:ext cx="4873" cy="1951"/>
            </a:xfrm>
            <a:prstGeom prst="rect">
              <a:avLst/>
            </a:prstGeom>
          </p:spPr>
          <p:txBody>
            <a:bodyPr wrap="square" lIns="0" tIns="0" rIns="0" bIns="0" rtlCol="0" anchor="t">
              <a:noAutofit/>
            </a:bodyPr>
            <a:lstStyle/>
            <a:p>
              <a:pPr algn="ctr">
                <a:lnSpc>
                  <a:spcPts val="7470"/>
                </a:lnSpc>
              </a:pPr>
              <a:r>
                <a:rPr lang="en-US" sz="2500" b="1">
                  <a:solidFill>
                    <a:schemeClr val="tx1"/>
                  </a:solidFill>
                  <a:latin typeface="Yu Gothic UI Semibold" panose="020B0700000000000000" charset="-128"/>
                  <a:ea typeface="Yu Gothic UI Semibold" panose="020B0700000000000000" charset="-128"/>
                  <a:cs typeface="Obra Letra Bold"/>
                  <a:sym typeface="Obra Letra Bold"/>
                </a:rPr>
                <a:t>Dashboard 2</a:t>
              </a:r>
              <a:endParaRPr lang="en-US" sz="2500" b="1">
                <a:solidFill>
                  <a:schemeClr val="tx1"/>
                </a:solidFill>
                <a:latin typeface="Yu Gothic UI Semibold" panose="020B0700000000000000" charset="-128"/>
                <a:ea typeface="Yu Gothic UI Semibold" panose="020B0700000000000000" charset="-128"/>
                <a:cs typeface="Obra Letra Bold"/>
                <a:sym typeface="Obra Letra Bold"/>
              </a:endParaRPr>
            </a:p>
          </p:txBody>
        </p:sp>
      </p:grpSp>
      <p:sp>
        <p:nvSpPr>
          <p:cNvPr id="14" name="TextBox 14"/>
          <p:cNvSpPr txBox="1"/>
          <p:nvPr/>
        </p:nvSpPr>
        <p:spPr>
          <a:xfrm>
            <a:off x="2591052" y="2324280"/>
            <a:ext cx="5430047" cy="5482590"/>
          </a:xfrm>
          <a:prstGeom prst="rect">
            <a:avLst/>
          </a:prstGeom>
        </p:spPr>
        <p:txBody>
          <a:bodyPr lIns="0" tIns="0" rIns="0" bIns="0" rtlCol="0" anchor="t">
            <a:spAutoFit/>
          </a:bodyPr>
          <a:lstStyle/>
          <a:p>
            <a:pPr marL="1091565" lvl="1" indent="-546100" algn="l">
              <a:lnSpc>
                <a:spcPts val="4955"/>
              </a:lnSpc>
              <a:buFont typeface="Arial" panose="020B0604020202020204"/>
              <a:buChar char="•"/>
            </a:pPr>
            <a:r>
              <a:rPr lang="en-US" sz="2800" b="1">
                <a:solidFill>
                  <a:schemeClr val="tx1"/>
                </a:solidFill>
                <a:latin typeface="Obra Letra Bold"/>
                <a:ea typeface="Obra Letra Bold"/>
                <a:cs typeface="Obra Letra Bold"/>
                <a:sym typeface="Obra Letra Bold"/>
              </a:rPr>
              <a:t>Insight </a:t>
            </a:r>
            <a:endParaRPr lang="en-US" sz="2800" b="1">
              <a:solidFill>
                <a:srgbClr val="F3F1DB"/>
              </a:solidFill>
              <a:latin typeface="Obra Letra Bold"/>
              <a:ea typeface="Obra Letra Bold"/>
              <a:cs typeface="Obra Letra Bold"/>
              <a:sym typeface="Obra Letra Bold"/>
            </a:endParaRPr>
          </a:p>
          <a:p>
            <a:pPr marL="594995" lvl="1" indent="-297815" algn="l">
              <a:lnSpc>
                <a:spcPts val="2700"/>
              </a:lnSpc>
              <a:buAutoNum type="arabicPeriod"/>
            </a:pPr>
            <a:r>
              <a:rPr lang="en-US" sz="2800" b="1">
                <a:solidFill>
                  <a:srgbClr val="F3F1DB"/>
                </a:solidFill>
                <a:latin typeface="Obra Letra Bold"/>
                <a:ea typeface="Obra Letra Bold"/>
                <a:cs typeface="Obra Letra Bold"/>
                <a:sym typeface="Obra Letra Bold"/>
              </a:rPr>
              <a:t>American Airlines, Southwest Airlines, and Delta Airlines experience the highest number of cancellations, with crew and mechanical issues being the most common cause.</a:t>
            </a:r>
            <a:endParaRPr lang="en-US" sz="2800" b="1">
              <a:solidFill>
                <a:srgbClr val="F3F1DB"/>
              </a:solidFill>
              <a:latin typeface="Obra Letra Bold"/>
              <a:ea typeface="Obra Letra Bold"/>
              <a:cs typeface="Obra Letra Bold"/>
              <a:sym typeface="Obra Letra Bold"/>
            </a:endParaRPr>
          </a:p>
          <a:p>
            <a:pPr marL="594995" lvl="1" indent="-297815" algn="l">
              <a:lnSpc>
                <a:spcPts val="2700"/>
              </a:lnSpc>
              <a:buAutoNum type="arabicPeriod"/>
            </a:pPr>
            <a:r>
              <a:rPr lang="en-US" sz="2800" b="1">
                <a:solidFill>
                  <a:srgbClr val="F3F1DB"/>
                </a:solidFill>
                <a:latin typeface="Obra Letra Bold"/>
                <a:ea typeface="Obra Letra Bold"/>
                <a:cs typeface="Obra Letra Bold"/>
                <a:sym typeface="Obra Letra Bold"/>
              </a:rPr>
              <a:t>Weather, while a factor, is not the leading cause of cancellations; most issues are related to  operational problems (crew and mechanical issues).</a:t>
            </a:r>
            <a:endParaRPr lang="en-US" sz="2800" b="1">
              <a:solidFill>
                <a:srgbClr val="F3F1DB"/>
              </a:solidFill>
              <a:latin typeface="Obra Letra Bold"/>
              <a:ea typeface="Obra Letra Bold"/>
              <a:cs typeface="Obra Letra Bold"/>
              <a:sym typeface="Obra Letra Bold"/>
            </a:endParaRPr>
          </a:p>
        </p:txBody>
      </p:sp>
      <p:sp>
        <p:nvSpPr>
          <p:cNvPr id="15" name="TextBox 15"/>
          <p:cNvSpPr txBox="1"/>
          <p:nvPr/>
        </p:nvSpPr>
        <p:spPr>
          <a:xfrm>
            <a:off x="2667000" y="7959090"/>
            <a:ext cx="6619875" cy="1544955"/>
          </a:xfrm>
          <a:prstGeom prst="rect">
            <a:avLst/>
          </a:prstGeom>
        </p:spPr>
        <p:txBody>
          <a:bodyPr wrap="square" lIns="0" tIns="0" rIns="0" bIns="0" rtlCol="0" anchor="t">
            <a:noAutofit/>
          </a:bodyPr>
          <a:lstStyle/>
          <a:p>
            <a:pPr algn="l">
              <a:lnSpc>
                <a:spcPts val="2700"/>
              </a:lnSpc>
            </a:pPr>
            <a:r>
              <a:rPr lang="en-US" sz="2800" b="1">
                <a:solidFill>
                  <a:srgbClr val="F3F1DB"/>
                </a:solidFill>
                <a:latin typeface="Obra Letra Bold"/>
                <a:ea typeface="Obra Letra Bold"/>
                <a:cs typeface="Obra Letra Bold"/>
                <a:sym typeface="Obra Letra Bold"/>
              </a:rPr>
              <a:t>   3. Spirit Airlines has a notably high percentage of cancellations relative to its flight volume</a:t>
            </a:r>
            <a:endParaRPr lang="en-US" sz="2800" b="1">
              <a:solidFill>
                <a:srgbClr val="F3F1DB"/>
              </a:solidFill>
              <a:latin typeface="Obra Letra Bold"/>
              <a:ea typeface="Obra Letra Bold"/>
              <a:cs typeface="Obra Letra Bold"/>
              <a:sym typeface="Obra Letra Bold"/>
            </a:endParaRP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296935" y="-548610"/>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1"/>
            <a:stretch>
              <a:fillRect t="-78077" r="-1486" b="-81883"/>
            </a:stretch>
          </a:blipFill>
        </p:spPr>
      </p:sp>
      <p:grpSp>
        <p:nvGrpSpPr>
          <p:cNvPr id="3" name="Group 3"/>
          <p:cNvGrpSpPr/>
          <p:nvPr/>
        </p:nvGrpSpPr>
        <p:grpSpPr>
          <a:xfrm rot="0">
            <a:off x="-2616028" y="-1613740"/>
            <a:ext cx="6653314" cy="12790609"/>
            <a:chOff x="0" y="0"/>
            <a:chExt cx="5066942" cy="9740900"/>
          </a:xfrm>
        </p:grpSpPr>
        <p:sp>
          <p:nvSpPr>
            <p:cNvPr id="4" name="Freeform 4"/>
            <p:cNvSpPr/>
            <p:nvPr/>
          </p:nvSpPr>
          <p:spPr>
            <a:xfrm>
              <a:off x="-7620" y="1270"/>
              <a:ext cx="5058789" cy="9728200"/>
            </a:xfrm>
            <a:custGeom>
              <a:avLst/>
              <a:gdLst/>
              <a:ahLst/>
              <a:cxnLst/>
              <a:rect l="l" t="t" r="r" b="b"/>
              <a:pathLst>
                <a:path w="5058789" h="9728200">
                  <a:moveTo>
                    <a:pt x="2980752" y="7110730"/>
                  </a:moveTo>
                  <a:cubicBezTo>
                    <a:pt x="2897946" y="7242810"/>
                    <a:pt x="2996524" y="7686040"/>
                    <a:pt x="3000467" y="7717790"/>
                  </a:cubicBezTo>
                  <a:cubicBezTo>
                    <a:pt x="2951178" y="7961630"/>
                    <a:pt x="2931462" y="9030970"/>
                    <a:pt x="2963008" y="9077960"/>
                  </a:cubicBezTo>
                  <a:cubicBezTo>
                    <a:pt x="2966951" y="9084310"/>
                    <a:pt x="2923576" y="9188450"/>
                    <a:pt x="2911747" y="9232900"/>
                  </a:cubicBezTo>
                  <a:cubicBezTo>
                    <a:pt x="2907803" y="9245600"/>
                    <a:pt x="2980752" y="9589770"/>
                    <a:pt x="3000467" y="9644380"/>
                  </a:cubicBezTo>
                  <a:cubicBezTo>
                    <a:pt x="3012297" y="9673590"/>
                    <a:pt x="2923576" y="9728200"/>
                    <a:pt x="2903860" y="9728200"/>
                  </a:cubicBezTo>
                  <a:cubicBezTo>
                    <a:pt x="2742191" y="9728200"/>
                    <a:pt x="143659" y="9720580"/>
                    <a:pt x="31279" y="9718040"/>
                  </a:cubicBezTo>
                  <a:cubicBezTo>
                    <a:pt x="23393" y="9718040"/>
                    <a:pt x="15506" y="9716770"/>
                    <a:pt x="9592" y="9715500"/>
                  </a:cubicBezTo>
                  <a:cubicBezTo>
                    <a:pt x="0" y="9698990"/>
                    <a:pt x="135772" y="9389110"/>
                    <a:pt x="102256" y="9330690"/>
                  </a:cubicBezTo>
                  <a:cubicBezTo>
                    <a:pt x="112113" y="9301480"/>
                    <a:pt x="216607" y="8868410"/>
                    <a:pt x="218578" y="8859520"/>
                  </a:cubicBezTo>
                  <a:cubicBezTo>
                    <a:pt x="230408" y="8817610"/>
                    <a:pt x="129858" y="8606790"/>
                    <a:pt x="127886" y="8600440"/>
                  </a:cubicBezTo>
                  <a:cubicBezTo>
                    <a:pt x="123943" y="8583930"/>
                    <a:pt x="293498" y="8361680"/>
                    <a:pt x="307299" y="8348980"/>
                  </a:cubicBezTo>
                  <a:cubicBezTo>
                    <a:pt x="317157" y="8338820"/>
                    <a:pt x="283640" y="8234680"/>
                    <a:pt x="271811" y="8215630"/>
                  </a:cubicBezTo>
                  <a:cubicBezTo>
                    <a:pt x="256038" y="8190230"/>
                    <a:pt x="346731" y="7969250"/>
                    <a:pt x="344759" y="7965440"/>
                  </a:cubicBezTo>
                  <a:cubicBezTo>
                    <a:pt x="327015" y="7938770"/>
                    <a:pt x="153517" y="7606030"/>
                    <a:pt x="155488" y="7576820"/>
                  </a:cubicBezTo>
                  <a:cubicBezTo>
                    <a:pt x="157460" y="7539990"/>
                    <a:pt x="214635" y="7122160"/>
                    <a:pt x="218578" y="7094220"/>
                  </a:cubicBezTo>
                  <a:cubicBezTo>
                    <a:pt x="220550" y="7084060"/>
                    <a:pt x="68739" y="6799580"/>
                    <a:pt x="84511" y="6755130"/>
                  </a:cubicBezTo>
                  <a:cubicBezTo>
                    <a:pt x="98312" y="6717030"/>
                    <a:pt x="248152" y="6468110"/>
                    <a:pt x="244209" y="6438900"/>
                  </a:cubicBezTo>
                  <a:cubicBezTo>
                    <a:pt x="238294" y="6409690"/>
                    <a:pt x="198863" y="5913120"/>
                    <a:pt x="202806" y="5905500"/>
                  </a:cubicBezTo>
                  <a:cubicBezTo>
                    <a:pt x="206749" y="5896610"/>
                    <a:pt x="283640" y="5636260"/>
                    <a:pt x="305328" y="5596890"/>
                  </a:cubicBezTo>
                  <a:cubicBezTo>
                    <a:pt x="313214" y="5582920"/>
                    <a:pt x="228436" y="5363210"/>
                    <a:pt x="206749" y="5323840"/>
                  </a:cubicBezTo>
                  <a:cubicBezTo>
                    <a:pt x="194920" y="5302250"/>
                    <a:pt x="232379" y="4937760"/>
                    <a:pt x="232379" y="4933950"/>
                  </a:cubicBezTo>
                  <a:cubicBezTo>
                    <a:pt x="240266" y="4892040"/>
                    <a:pt x="356588" y="4806950"/>
                    <a:pt x="358560" y="4790440"/>
                  </a:cubicBezTo>
                  <a:cubicBezTo>
                    <a:pt x="360532" y="4773930"/>
                    <a:pt x="585291" y="4227830"/>
                    <a:pt x="575433" y="4202430"/>
                  </a:cubicBezTo>
                  <a:cubicBezTo>
                    <a:pt x="573461" y="4197350"/>
                    <a:pt x="687813" y="4121150"/>
                    <a:pt x="691756" y="4097020"/>
                  </a:cubicBezTo>
                  <a:cubicBezTo>
                    <a:pt x="691756" y="4093210"/>
                    <a:pt x="656268" y="3595370"/>
                    <a:pt x="660211" y="3592830"/>
                  </a:cubicBezTo>
                  <a:cubicBezTo>
                    <a:pt x="689784" y="3564890"/>
                    <a:pt x="792306" y="3108960"/>
                    <a:pt x="691756" y="2913380"/>
                  </a:cubicBezTo>
                  <a:cubicBezTo>
                    <a:pt x="689784" y="2909570"/>
                    <a:pt x="1032838" y="2291080"/>
                    <a:pt x="1042696" y="2273300"/>
                  </a:cubicBezTo>
                  <a:cubicBezTo>
                    <a:pt x="1078184" y="2030730"/>
                    <a:pt x="1498129" y="1089660"/>
                    <a:pt x="1498129" y="1061720"/>
                  </a:cubicBezTo>
                  <a:cubicBezTo>
                    <a:pt x="1498129" y="1037590"/>
                    <a:pt x="1691343" y="831850"/>
                    <a:pt x="1671628" y="768350"/>
                  </a:cubicBezTo>
                  <a:cubicBezTo>
                    <a:pt x="1667684" y="754380"/>
                    <a:pt x="1774149" y="601980"/>
                    <a:pt x="1795836" y="565150"/>
                  </a:cubicBezTo>
                  <a:cubicBezTo>
                    <a:pt x="1811609" y="535940"/>
                    <a:pt x="1884557" y="20320"/>
                    <a:pt x="1918074" y="20320"/>
                  </a:cubicBezTo>
                  <a:cubicBezTo>
                    <a:pt x="2188180" y="17780"/>
                    <a:pt x="4650674" y="0"/>
                    <a:pt x="4830087" y="1270"/>
                  </a:cubicBezTo>
                  <a:cubicBezTo>
                    <a:pt x="4889234" y="1270"/>
                    <a:pt x="4901063" y="313690"/>
                    <a:pt x="4901063" y="314960"/>
                  </a:cubicBezTo>
                  <a:cubicBezTo>
                    <a:pt x="4814314" y="544830"/>
                    <a:pt x="4812342" y="687070"/>
                    <a:pt x="4818257" y="698500"/>
                  </a:cubicBezTo>
                  <a:cubicBezTo>
                    <a:pt x="4830087" y="721360"/>
                    <a:pt x="4845860" y="741680"/>
                    <a:pt x="4859660" y="762000"/>
                  </a:cubicBezTo>
                  <a:cubicBezTo>
                    <a:pt x="4804456" y="1205230"/>
                    <a:pt x="5009500" y="1779270"/>
                    <a:pt x="5013443" y="1794510"/>
                  </a:cubicBezTo>
                  <a:cubicBezTo>
                    <a:pt x="5015414" y="1805940"/>
                    <a:pt x="4983869" y="2322830"/>
                    <a:pt x="4987813" y="2341880"/>
                  </a:cubicBezTo>
                  <a:cubicBezTo>
                    <a:pt x="4993727" y="2374900"/>
                    <a:pt x="5046960" y="2472690"/>
                    <a:pt x="5029215" y="2494280"/>
                  </a:cubicBezTo>
                  <a:cubicBezTo>
                    <a:pt x="5019358" y="2506980"/>
                    <a:pt x="5058789" y="3030220"/>
                    <a:pt x="5041045" y="3034030"/>
                  </a:cubicBezTo>
                  <a:cubicBezTo>
                    <a:pt x="5009500" y="3039110"/>
                    <a:pt x="4556038" y="3526790"/>
                    <a:pt x="4556038" y="3538220"/>
                  </a:cubicBezTo>
                  <a:cubicBezTo>
                    <a:pt x="4558010" y="3552190"/>
                    <a:pt x="4569839" y="3600450"/>
                    <a:pt x="4561953" y="3608070"/>
                  </a:cubicBezTo>
                  <a:cubicBezTo>
                    <a:pt x="4550123" y="3622040"/>
                    <a:pt x="4573782" y="3962400"/>
                    <a:pt x="4504777" y="4050030"/>
                  </a:cubicBezTo>
                  <a:cubicBezTo>
                    <a:pt x="4506748" y="4064000"/>
                    <a:pt x="4321421" y="4161790"/>
                    <a:pt x="4321421" y="4165600"/>
                  </a:cubicBezTo>
                  <a:cubicBezTo>
                    <a:pt x="4321421" y="4199890"/>
                    <a:pt x="3990197" y="4499610"/>
                    <a:pt x="3976396" y="4528820"/>
                  </a:cubicBezTo>
                  <a:cubicBezTo>
                    <a:pt x="3962595" y="4554220"/>
                    <a:pt x="3582081" y="4753610"/>
                    <a:pt x="3576167" y="4758690"/>
                  </a:cubicBezTo>
                  <a:cubicBezTo>
                    <a:pt x="3548565" y="4789170"/>
                    <a:pt x="3067501" y="5165090"/>
                    <a:pt x="3075387" y="5177790"/>
                  </a:cubicBezTo>
                  <a:cubicBezTo>
                    <a:pt x="3160165" y="5523230"/>
                    <a:pt x="2972865" y="5957570"/>
                    <a:pt x="2970894" y="5958840"/>
                  </a:cubicBezTo>
                  <a:cubicBezTo>
                    <a:pt x="2937377" y="5980430"/>
                    <a:pt x="2911747" y="6581140"/>
                    <a:pt x="2905832" y="6593840"/>
                  </a:cubicBezTo>
                  <a:cubicBezTo>
                    <a:pt x="2903860" y="6596380"/>
                    <a:pt x="2988638" y="7103110"/>
                    <a:pt x="2980752" y="7110730"/>
                  </a:cubicBezTo>
                  <a:close/>
                </a:path>
              </a:pathLst>
            </a:custGeom>
            <a:blipFill>
              <a:blip r:embed="rId2"/>
              <a:stretch>
                <a:fillRect l="-114401" t="-15244" r="-119658"/>
              </a:stretch>
            </a:blipFill>
          </p:spPr>
        </p:sp>
      </p:grpSp>
      <p:sp>
        <p:nvSpPr>
          <p:cNvPr id="5" name="Freeform 5"/>
          <p:cNvSpPr/>
          <p:nvPr/>
        </p:nvSpPr>
        <p:spPr>
          <a:xfrm rot="-10664829">
            <a:off x="2214245" y="685165"/>
            <a:ext cx="13654405" cy="12284710"/>
          </a:xfrm>
          <a:custGeom>
            <a:avLst/>
            <a:gdLst/>
            <a:ahLst/>
            <a:cxnLst/>
            <a:rect l="l" t="t" r="r" b="b"/>
            <a:pathLst>
              <a:path w="13654553" h="21642663">
                <a:moveTo>
                  <a:pt x="0" y="0"/>
                </a:moveTo>
                <a:lnTo>
                  <a:pt x="13654552" y="0"/>
                </a:lnTo>
                <a:lnTo>
                  <a:pt x="13654552" y="21642663"/>
                </a:lnTo>
                <a:lnTo>
                  <a:pt x="0" y="2164266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6" name="Freeform 6"/>
          <p:cNvSpPr/>
          <p:nvPr/>
        </p:nvSpPr>
        <p:spPr>
          <a:xfrm rot="-1087373">
            <a:off x="-2735776" y="7681023"/>
            <a:ext cx="6892810" cy="2774356"/>
          </a:xfrm>
          <a:custGeom>
            <a:avLst/>
            <a:gdLst/>
            <a:ahLst/>
            <a:cxnLst/>
            <a:rect l="l" t="t" r="r" b="b"/>
            <a:pathLst>
              <a:path w="6892810" h="2774356">
                <a:moveTo>
                  <a:pt x="0" y="0"/>
                </a:moveTo>
                <a:lnTo>
                  <a:pt x="6892810" y="0"/>
                </a:lnTo>
                <a:lnTo>
                  <a:pt x="6892810" y="2774356"/>
                </a:lnTo>
                <a:lnTo>
                  <a:pt x="0" y="2774356"/>
                </a:lnTo>
                <a:lnTo>
                  <a:pt x="0" y="0"/>
                </a:lnTo>
                <a:close/>
              </a:path>
            </a:pathLst>
          </a:custGeom>
          <a:blipFill>
            <a:blip r:embed="rId5"/>
            <a:stretch>
              <a:fillRect/>
            </a:stretch>
          </a:blipFill>
        </p:spPr>
      </p:sp>
      <p:sp>
        <p:nvSpPr>
          <p:cNvPr id="7" name="TextBox 7"/>
          <p:cNvSpPr txBox="1"/>
          <p:nvPr/>
        </p:nvSpPr>
        <p:spPr>
          <a:xfrm>
            <a:off x="4303665" y="3562793"/>
            <a:ext cx="10135583" cy="798536"/>
          </a:xfrm>
          <a:prstGeom prst="rect">
            <a:avLst/>
          </a:prstGeom>
        </p:spPr>
        <p:txBody>
          <a:bodyPr lIns="0" tIns="0" rIns="0" bIns="0" rtlCol="0" anchor="t">
            <a:spAutoFit/>
          </a:bodyPr>
          <a:lstStyle/>
          <a:p>
            <a:pPr algn="ctr">
              <a:lnSpc>
                <a:spcPts val="3025"/>
              </a:lnSpc>
            </a:pPr>
            <a:r>
              <a:rPr lang="en-US" sz="3085" b="1">
                <a:solidFill>
                  <a:srgbClr val="493423"/>
                </a:solidFill>
                <a:latin typeface="Obra Letra Bold"/>
                <a:ea typeface="Obra Letra Bold"/>
                <a:cs typeface="Obra Letra Bold"/>
                <a:sym typeface="Obra Letra Bold"/>
              </a:rPr>
              <a:t>The outstanding results of this project were only possible thanks to the collective effort of our talented team.</a:t>
            </a:r>
            <a:endParaRPr lang="en-US" sz="3085" b="1">
              <a:solidFill>
                <a:srgbClr val="493423"/>
              </a:solidFill>
              <a:latin typeface="Obra Letra Bold"/>
              <a:ea typeface="Obra Letra Bold"/>
              <a:cs typeface="Obra Letra Bold"/>
              <a:sym typeface="Obra Letra Bold"/>
            </a:endParaRPr>
          </a:p>
        </p:txBody>
      </p:sp>
      <p:sp>
        <p:nvSpPr>
          <p:cNvPr id="8" name="TextBox 8"/>
          <p:cNvSpPr txBox="1"/>
          <p:nvPr/>
        </p:nvSpPr>
        <p:spPr>
          <a:xfrm>
            <a:off x="5762759" y="5186674"/>
            <a:ext cx="6316461" cy="777955"/>
          </a:xfrm>
          <a:prstGeom prst="rect">
            <a:avLst/>
          </a:prstGeom>
        </p:spPr>
        <p:txBody>
          <a:bodyPr lIns="0" tIns="0" rIns="0" bIns="0" rtlCol="0" anchor="t">
            <a:spAutoFit/>
          </a:bodyPr>
          <a:lstStyle/>
          <a:p>
            <a:pPr algn="l">
              <a:lnSpc>
                <a:spcPts val="6385"/>
              </a:lnSpc>
            </a:pPr>
            <a:r>
              <a:rPr lang="en-US" sz="4800" b="1">
                <a:solidFill>
                  <a:srgbClr val="4A2D0A"/>
                </a:solidFill>
                <a:latin typeface="Monterchi Sans Bold" panose="02000503060000020004"/>
                <a:ea typeface="Monterchi Sans Bold" panose="02000503060000020004"/>
                <a:cs typeface="Monterchi Sans Bold" panose="02000503060000020004"/>
                <a:sym typeface="Monterchi Sans Bold" panose="02000503060000020004"/>
              </a:rPr>
              <a:t>Taha Ahmed Taha</a:t>
            </a:r>
            <a:endParaRPr lang="en-US" sz="4800" b="1">
              <a:solidFill>
                <a:srgbClr val="4A2D0A"/>
              </a:solidFill>
              <a:latin typeface="Monterchi Sans Bold" panose="02000503060000020004"/>
              <a:ea typeface="Monterchi Sans Bold" panose="02000503060000020004"/>
              <a:cs typeface="Monterchi Sans Bold" panose="02000503060000020004"/>
              <a:sym typeface="Monterchi Sans Bold" panose="02000503060000020004"/>
            </a:endParaRPr>
          </a:p>
        </p:txBody>
      </p:sp>
      <p:sp>
        <p:nvSpPr>
          <p:cNvPr id="9" name="TextBox 9"/>
          <p:cNvSpPr txBox="1"/>
          <p:nvPr/>
        </p:nvSpPr>
        <p:spPr>
          <a:xfrm>
            <a:off x="4267200" y="5183505"/>
            <a:ext cx="1405890" cy="3852545"/>
          </a:xfrm>
          <a:prstGeom prst="rect">
            <a:avLst/>
          </a:prstGeom>
        </p:spPr>
        <p:txBody>
          <a:bodyPr lIns="0" tIns="0" rIns="0" bIns="0" rtlCol="0" anchor="t">
            <a:noAutofit/>
          </a:bodyPr>
          <a:lstStyle/>
          <a:p>
            <a:pPr algn="r">
              <a:lnSpc>
                <a:spcPts val="5650"/>
              </a:lnSpc>
            </a:pPr>
            <a:r>
              <a:rPr lang="en-US" sz="6140" b="1">
                <a:solidFill>
                  <a:srgbClr val="493423"/>
                </a:solidFill>
                <a:latin typeface="Obra Letra Bold"/>
                <a:ea typeface="Obra Letra Bold"/>
                <a:cs typeface="Obra Letra Bold"/>
                <a:sym typeface="Obra Letra Bold"/>
              </a:rPr>
              <a:t>01.</a:t>
            </a:r>
            <a:endParaRPr lang="en-US" sz="6140" b="1">
              <a:solidFill>
                <a:srgbClr val="493423"/>
              </a:solidFill>
              <a:latin typeface="Obra Letra Bold"/>
              <a:ea typeface="Obra Letra Bold"/>
              <a:cs typeface="Obra Letra Bold"/>
              <a:sym typeface="Obra Letra Bold"/>
            </a:endParaRPr>
          </a:p>
          <a:p>
            <a:pPr algn="r">
              <a:lnSpc>
                <a:spcPts val="5650"/>
              </a:lnSpc>
            </a:pPr>
            <a:r>
              <a:rPr lang="en-US" sz="6140" b="1">
                <a:solidFill>
                  <a:srgbClr val="493423"/>
                </a:solidFill>
                <a:latin typeface="Obra Letra Bold"/>
                <a:ea typeface="Obra Letra Bold"/>
                <a:cs typeface="Obra Letra Bold"/>
                <a:sym typeface="Obra Letra Bold"/>
              </a:rPr>
              <a:t>02.</a:t>
            </a:r>
            <a:endParaRPr lang="en-US" sz="6140" b="1">
              <a:solidFill>
                <a:srgbClr val="493423"/>
              </a:solidFill>
              <a:latin typeface="Obra Letra Bold"/>
              <a:ea typeface="Obra Letra Bold"/>
              <a:cs typeface="Obra Letra Bold"/>
              <a:sym typeface="Obra Letra Bold"/>
            </a:endParaRPr>
          </a:p>
          <a:p>
            <a:pPr algn="r">
              <a:lnSpc>
                <a:spcPts val="5650"/>
              </a:lnSpc>
            </a:pPr>
            <a:r>
              <a:rPr lang="en-US" sz="6140" b="1">
                <a:solidFill>
                  <a:srgbClr val="493423"/>
                </a:solidFill>
                <a:latin typeface="Obra Letra Bold"/>
                <a:ea typeface="Obra Letra Bold"/>
                <a:cs typeface="Obra Letra Bold"/>
                <a:sym typeface="Obra Letra Bold"/>
              </a:rPr>
              <a:t>03.</a:t>
            </a:r>
            <a:endParaRPr lang="en-US" sz="6140" b="1">
              <a:solidFill>
                <a:srgbClr val="493423"/>
              </a:solidFill>
              <a:latin typeface="Obra Letra Bold"/>
              <a:ea typeface="Obra Letra Bold"/>
              <a:cs typeface="Obra Letra Bold"/>
              <a:sym typeface="Obra Letra Bold"/>
            </a:endParaRPr>
          </a:p>
          <a:p>
            <a:pPr algn="r">
              <a:lnSpc>
                <a:spcPts val="5650"/>
              </a:lnSpc>
            </a:pPr>
            <a:r>
              <a:rPr lang="en-US" sz="6140" b="1">
                <a:solidFill>
                  <a:srgbClr val="493423"/>
                </a:solidFill>
                <a:latin typeface="Obra Letra Bold"/>
                <a:ea typeface="Obra Letra Bold"/>
                <a:cs typeface="Obra Letra Bold"/>
                <a:sym typeface="Obra Letra Bold"/>
              </a:rPr>
              <a:t>04.</a:t>
            </a:r>
            <a:endParaRPr lang="en-US" sz="6140" b="1">
              <a:solidFill>
                <a:srgbClr val="493423"/>
              </a:solidFill>
              <a:latin typeface="Obra Letra Bold"/>
              <a:ea typeface="Obra Letra Bold"/>
              <a:cs typeface="Obra Letra Bold"/>
              <a:sym typeface="Obra Letra Bold"/>
            </a:endParaRPr>
          </a:p>
          <a:p>
            <a:pPr algn="r">
              <a:lnSpc>
                <a:spcPts val="5650"/>
              </a:lnSpc>
            </a:pPr>
            <a:r>
              <a:rPr lang="en-US" sz="6140" b="1">
                <a:solidFill>
                  <a:srgbClr val="493423"/>
                </a:solidFill>
                <a:latin typeface="Obra Letra Bold"/>
                <a:ea typeface="Obra Letra Bold"/>
                <a:cs typeface="Obra Letra Bold"/>
                <a:sym typeface="Obra Letra Bold"/>
              </a:rPr>
              <a:t>05.</a:t>
            </a:r>
            <a:endParaRPr lang="en-US" sz="6140" b="1">
              <a:solidFill>
                <a:srgbClr val="493423"/>
              </a:solidFill>
              <a:latin typeface="Obra Letra Bold"/>
              <a:ea typeface="Obra Letra Bold"/>
              <a:cs typeface="Obra Letra Bold"/>
              <a:sym typeface="Obra Letra Bold"/>
            </a:endParaRPr>
          </a:p>
        </p:txBody>
      </p:sp>
      <p:sp>
        <p:nvSpPr>
          <p:cNvPr id="10" name="TextBox 10"/>
          <p:cNvSpPr txBox="1"/>
          <p:nvPr/>
        </p:nvSpPr>
        <p:spPr>
          <a:xfrm>
            <a:off x="5791200" y="5829300"/>
            <a:ext cx="7952105" cy="818515"/>
          </a:xfrm>
          <a:prstGeom prst="rect">
            <a:avLst/>
          </a:prstGeom>
        </p:spPr>
        <p:txBody>
          <a:bodyPr wrap="square" lIns="0" tIns="0" rIns="0" bIns="0" rtlCol="0" anchor="t">
            <a:spAutoFit/>
          </a:bodyPr>
          <a:lstStyle/>
          <a:p>
            <a:pPr algn="l">
              <a:lnSpc>
                <a:spcPts val="6385"/>
              </a:lnSpc>
            </a:pPr>
            <a:r>
              <a:rPr lang="en-US" sz="4800" b="1">
                <a:solidFill>
                  <a:srgbClr val="4A2D0A"/>
                </a:solidFill>
                <a:latin typeface="Monterchi Sans Bold" panose="02000503060000020004"/>
                <a:ea typeface="Monterchi Sans Bold" panose="02000503060000020004"/>
                <a:cs typeface="Monterchi Sans Bold" panose="02000503060000020004"/>
                <a:sym typeface="Monterchi Sans Bold" panose="02000503060000020004"/>
              </a:rPr>
              <a:t>Ahmed Hussein Hassan</a:t>
            </a:r>
            <a:endParaRPr lang="en-US" sz="4800" b="1">
              <a:solidFill>
                <a:srgbClr val="4A2D0A"/>
              </a:solidFill>
              <a:latin typeface="Monterchi Sans Bold" panose="02000503060000020004"/>
              <a:ea typeface="Monterchi Sans Bold" panose="02000503060000020004"/>
              <a:cs typeface="Monterchi Sans Bold" panose="02000503060000020004"/>
              <a:sym typeface="Monterchi Sans Bold" panose="02000503060000020004"/>
            </a:endParaRPr>
          </a:p>
        </p:txBody>
      </p:sp>
      <p:sp>
        <p:nvSpPr>
          <p:cNvPr id="11" name="TextBox 11"/>
          <p:cNvSpPr txBox="1"/>
          <p:nvPr/>
        </p:nvSpPr>
        <p:spPr>
          <a:xfrm>
            <a:off x="5715134" y="6591453"/>
            <a:ext cx="6316461" cy="777955"/>
          </a:xfrm>
          <a:prstGeom prst="rect">
            <a:avLst/>
          </a:prstGeom>
        </p:spPr>
        <p:txBody>
          <a:bodyPr lIns="0" tIns="0" rIns="0" bIns="0" rtlCol="0" anchor="t">
            <a:spAutoFit/>
          </a:bodyPr>
          <a:lstStyle/>
          <a:p>
            <a:pPr algn="l">
              <a:lnSpc>
                <a:spcPts val="6385"/>
              </a:lnSpc>
            </a:pPr>
            <a:r>
              <a:rPr lang="en-US" sz="4800" b="1">
                <a:solidFill>
                  <a:srgbClr val="4A2D0A"/>
                </a:solidFill>
                <a:latin typeface="Monterchi Sans Bold" panose="02000503060000020004"/>
                <a:ea typeface="Monterchi Sans Bold" panose="02000503060000020004"/>
                <a:cs typeface="Monterchi Sans Bold" panose="02000503060000020004"/>
                <a:sym typeface="Monterchi Sans Bold" panose="02000503060000020004"/>
              </a:rPr>
              <a:t>George Gamil Sedky</a:t>
            </a:r>
            <a:endParaRPr lang="en-US" sz="4800" b="1">
              <a:solidFill>
                <a:srgbClr val="4A2D0A"/>
              </a:solidFill>
              <a:latin typeface="Monterchi Sans Bold" panose="02000503060000020004"/>
              <a:ea typeface="Monterchi Sans Bold" panose="02000503060000020004"/>
              <a:cs typeface="Monterchi Sans Bold" panose="02000503060000020004"/>
              <a:sym typeface="Monterchi Sans Bold" panose="02000503060000020004"/>
            </a:endParaRPr>
          </a:p>
        </p:txBody>
      </p:sp>
      <p:sp>
        <p:nvSpPr>
          <p:cNvPr id="12" name="TextBox 12"/>
          <p:cNvSpPr txBox="1"/>
          <p:nvPr/>
        </p:nvSpPr>
        <p:spPr>
          <a:xfrm>
            <a:off x="5793105" y="7284085"/>
            <a:ext cx="8451215" cy="818515"/>
          </a:xfrm>
          <a:prstGeom prst="rect">
            <a:avLst/>
          </a:prstGeom>
        </p:spPr>
        <p:txBody>
          <a:bodyPr wrap="square" lIns="0" tIns="0" rIns="0" bIns="0" rtlCol="0" anchor="t">
            <a:spAutoFit/>
          </a:bodyPr>
          <a:lstStyle/>
          <a:p>
            <a:pPr algn="l">
              <a:lnSpc>
                <a:spcPts val="6385"/>
              </a:lnSpc>
            </a:pPr>
            <a:r>
              <a:rPr lang="en-US" sz="4800" b="1">
                <a:solidFill>
                  <a:srgbClr val="4A2D0A"/>
                </a:solidFill>
                <a:latin typeface="Monterchi Sans Bold" panose="02000503060000020004"/>
                <a:ea typeface="Monterchi Sans Bold" panose="02000503060000020004"/>
                <a:cs typeface="Monterchi Sans Bold" panose="02000503060000020004"/>
                <a:sym typeface="Monterchi Sans Bold" panose="02000503060000020004"/>
              </a:rPr>
              <a:t>Mostafa Saeed Mostafa</a:t>
            </a:r>
            <a:endParaRPr lang="en-US" sz="4800" b="1">
              <a:solidFill>
                <a:srgbClr val="4A2D0A"/>
              </a:solidFill>
              <a:latin typeface="Monterchi Sans Bold" panose="02000503060000020004"/>
              <a:ea typeface="Monterchi Sans Bold" panose="02000503060000020004"/>
              <a:cs typeface="Monterchi Sans Bold" panose="02000503060000020004"/>
              <a:sym typeface="Monterchi Sans Bold" panose="02000503060000020004"/>
            </a:endParaRPr>
          </a:p>
        </p:txBody>
      </p:sp>
      <p:sp>
        <p:nvSpPr>
          <p:cNvPr id="13" name="TextBox 13"/>
          <p:cNvSpPr txBox="1"/>
          <p:nvPr/>
        </p:nvSpPr>
        <p:spPr>
          <a:xfrm>
            <a:off x="5791334" y="8115613"/>
            <a:ext cx="6316461" cy="777955"/>
          </a:xfrm>
          <a:prstGeom prst="rect">
            <a:avLst/>
          </a:prstGeom>
        </p:spPr>
        <p:txBody>
          <a:bodyPr lIns="0" tIns="0" rIns="0" bIns="0" rtlCol="0" anchor="t">
            <a:spAutoFit/>
          </a:bodyPr>
          <a:lstStyle/>
          <a:p>
            <a:pPr algn="l">
              <a:lnSpc>
                <a:spcPts val="6385"/>
              </a:lnSpc>
            </a:pPr>
            <a:r>
              <a:rPr lang="en-US" sz="4800" b="1">
                <a:solidFill>
                  <a:srgbClr val="4A2D0A"/>
                </a:solidFill>
                <a:latin typeface="Monterchi Sans Bold" panose="02000503060000020004"/>
                <a:ea typeface="Monterchi Sans Bold" panose="02000503060000020004"/>
                <a:cs typeface="Monterchi Sans Bold" panose="02000503060000020004"/>
                <a:sym typeface="Monterchi Sans Bold" panose="02000503060000020004"/>
              </a:rPr>
              <a:t>Mariam Mohamed</a:t>
            </a:r>
            <a:endParaRPr lang="en-US" sz="4800" b="1">
              <a:solidFill>
                <a:srgbClr val="4A2D0A"/>
              </a:solidFill>
              <a:latin typeface="Monterchi Sans Bold" panose="02000503060000020004"/>
              <a:ea typeface="Monterchi Sans Bold" panose="02000503060000020004"/>
              <a:cs typeface="Monterchi Sans Bold" panose="02000503060000020004"/>
              <a:sym typeface="Monterchi Sans Bold" panose="02000503060000020004"/>
            </a:endParaRPr>
          </a:p>
        </p:txBody>
      </p:sp>
      <p:sp>
        <p:nvSpPr>
          <p:cNvPr id="14" name="TextBox 14"/>
          <p:cNvSpPr txBox="1"/>
          <p:nvPr/>
        </p:nvSpPr>
        <p:spPr>
          <a:xfrm>
            <a:off x="1295400" y="1753870"/>
            <a:ext cx="16047085" cy="1282065"/>
          </a:xfrm>
          <a:prstGeom prst="rect">
            <a:avLst/>
          </a:prstGeom>
        </p:spPr>
        <p:txBody>
          <a:bodyPr wrap="square" lIns="0" tIns="0" rIns="0" bIns="0" rtlCol="0" anchor="t">
            <a:spAutoFit/>
          </a:bodyPr>
          <a:lstStyle/>
          <a:p>
            <a:pPr algn="ctr">
              <a:lnSpc>
                <a:spcPts val="10000"/>
              </a:lnSpc>
            </a:pPr>
            <a:r>
              <a:rPr lang="en-US" sz="10205" b="1">
                <a:solidFill>
                  <a:srgbClr val="493423"/>
                </a:solidFill>
                <a:latin typeface="Obra Letra Bold"/>
                <a:ea typeface="Obra Letra Bold"/>
                <a:cs typeface="Obra Letra Bold"/>
                <a:sym typeface="Obra Letra Bold"/>
              </a:rPr>
              <a:t>Team Members</a:t>
            </a:r>
            <a:endParaRPr lang="en-US" sz="10205" b="1">
              <a:solidFill>
                <a:srgbClr val="493423"/>
              </a:solidFill>
              <a:latin typeface="Obra Letra Bold"/>
              <a:ea typeface="Obra Letra Bold"/>
              <a:cs typeface="Obra Letra Bold"/>
              <a:sym typeface="Obra Letra Bold"/>
            </a:endParaRPr>
          </a:p>
        </p:txBody>
      </p:sp>
      <p:grpSp>
        <p:nvGrpSpPr>
          <p:cNvPr id="15" name="Group 15"/>
          <p:cNvGrpSpPr/>
          <p:nvPr/>
        </p:nvGrpSpPr>
        <p:grpSpPr>
          <a:xfrm rot="0">
            <a:off x="14448772" y="-447821"/>
            <a:ext cx="6653314" cy="12790609"/>
            <a:chOff x="0" y="0"/>
            <a:chExt cx="5066942" cy="9740900"/>
          </a:xfrm>
        </p:grpSpPr>
        <p:sp>
          <p:nvSpPr>
            <p:cNvPr id="16" name="Freeform 16"/>
            <p:cNvSpPr/>
            <p:nvPr/>
          </p:nvSpPr>
          <p:spPr>
            <a:xfrm>
              <a:off x="-7620" y="1270"/>
              <a:ext cx="5058789" cy="9728200"/>
            </a:xfrm>
            <a:custGeom>
              <a:avLst/>
              <a:gdLst/>
              <a:ahLst/>
              <a:cxnLst/>
              <a:rect l="l" t="t" r="r" b="b"/>
              <a:pathLst>
                <a:path w="5058789" h="9728200">
                  <a:moveTo>
                    <a:pt x="2980752" y="7110730"/>
                  </a:moveTo>
                  <a:cubicBezTo>
                    <a:pt x="2897946" y="7242810"/>
                    <a:pt x="2996524" y="7686040"/>
                    <a:pt x="3000467" y="7717790"/>
                  </a:cubicBezTo>
                  <a:cubicBezTo>
                    <a:pt x="2951178" y="7961630"/>
                    <a:pt x="2931462" y="9030970"/>
                    <a:pt x="2963008" y="9077960"/>
                  </a:cubicBezTo>
                  <a:cubicBezTo>
                    <a:pt x="2966951" y="9084310"/>
                    <a:pt x="2923576" y="9188450"/>
                    <a:pt x="2911747" y="9232900"/>
                  </a:cubicBezTo>
                  <a:cubicBezTo>
                    <a:pt x="2907803" y="9245600"/>
                    <a:pt x="2980752" y="9589770"/>
                    <a:pt x="3000467" y="9644380"/>
                  </a:cubicBezTo>
                  <a:cubicBezTo>
                    <a:pt x="3012297" y="9673590"/>
                    <a:pt x="2923576" y="9728200"/>
                    <a:pt x="2903860" y="9728200"/>
                  </a:cubicBezTo>
                  <a:cubicBezTo>
                    <a:pt x="2742191" y="9728200"/>
                    <a:pt x="143659" y="9720580"/>
                    <a:pt x="31279" y="9718040"/>
                  </a:cubicBezTo>
                  <a:cubicBezTo>
                    <a:pt x="23393" y="9718040"/>
                    <a:pt x="15506" y="9716770"/>
                    <a:pt x="9592" y="9715500"/>
                  </a:cubicBezTo>
                  <a:cubicBezTo>
                    <a:pt x="0" y="9698990"/>
                    <a:pt x="135772" y="9389110"/>
                    <a:pt x="102256" y="9330690"/>
                  </a:cubicBezTo>
                  <a:cubicBezTo>
                    <a:pt x="112113" y="9301480"/>
                    <a:pt x="216607" y="8868410"/>
                    <a:pt x="218578" y="8859520"/>
                  </a:cubicBezTo>
                  <a:cubicBezTo>
                    <a:pt x="230408" y="8817610"/>
                    <a:pt x="129858" y="8606790"/>
                    <a:pt x="127886" y="8600440"/>
                  </a:cubicBezTo>
                  <a:cubicBezTo>
                    <a:pt x="123943" y="8583930"/>
                    <a:pt x="293498" y="8361680"/>
                    <a:pt x="307299" y="8348980"/>
                  </a:cubicBezTo>
                  <a:cubicBezTo>
                    <a:pt x="317157" y="8338820"/>
                    <a:pt x="283640" y="8234680"/>
                    <a:pt x="271811" y="8215630"/>
                  </a:cubicBezTo>
                  <a:cubicBezTo>
                    <a:pt x="256038" y="8190230"/>
                    <a:pt x="346731" y="7969250"/>
                    <a:pt x="344759" y="7965440"/>
                  </a:cubicBezTo>
                  <a:cubicBezTo>
                    <a:pt x="327015" y="7938770"/>
                    <a:pt x="153517" y="7606030"/>
                    <a:pt x="155488" y="7576820"/>
                  </a:cubicBezTo>
                  <a:cubicBezTo>
                    <a:pt x="157460" y="7539990"/>
                    <a:pt x="214635" y="7122160"/>
                    <a:pt x="218578" y="7094220"/>
                  </a:cubicBezTo>
                  <a:cubicBezTo>
                    <a:pt x="220550" y="7084060"/>
                    <a:pt x="68739" y="6799580"/>
                    <a:pt x="84511" y="6755130"/>
                  </a:cubicBezTo>
                  <a:cubicBezTo>
                    <a:pt x="98312" y="6717030"/>
                    <a:pt x="248152" y="6468110"/>
                    <a:pt x="244209" y="6438900"/>
                  </a:cubicBezTo>
                  <a:cubicBezTo>
                    <a:pt x="238294" y="6409690"/>
                    <a:pt x="198863" y="5913120"/>
                    <a:pt x="202806" y="5905500"/>
                  </a:cubicBezTo>
                  <a:cubicBezTo>
                    <a:pt x="206749" y="5896610"/>
                    <a:pt x="283640" y="5636260"/>
                    <a:pt x="305328" y="5596890"/>
                  </a:cubicBezTo>
                  <a:cubicBezTo>
                    <a:pt x="313214" y="5582920"/>
                    <a:pt x="228436" y="5363210"/>
                    <a:pt x="206749" y="5323840"/>
                  </a:cubicBezTo>
                  <a:cubicBezTo>
                    <a:pt x="194920" y="5302250"/>
                    <a:pt x="232379" y="4937760"/>
                    <a:pt x="232379" y="4933950"/>
                  </a:cubicBezTo>
                  <a:cubicBezTo>
                    <a:pt x="240266" y="4892040"/>
                    <a:pt x="356588" y="4806950"/>
                    <a:pt x="358560" y="4790440"/>
                  </a:cubicBezTo>
                  <a:cubicBezTo>
                    <a:pt x="360532" y="4773930"/>
                    <a:pt x="585291" y="4227830"/>
                    <a:pt x="575433" y="4202430"/>
                  </a:cubicBezTo>
                  <a:cubicBezTo>
                    <a:pt x="573461" y="4197350"/>
                    <a:pt x="687813" y="4121150"/>
                    <a:pt x="691756" y="4097020"/>
                  </a:cubicBezTo>
                  <a:cubicBezTo>
                    <a:pt x="691756" y="4093210"/>
                    <a:pt x="656268" y="3595370"/>
                    <a:pt x="660211" y="3592830"/>
                  </a:cubicBezTo>
                  <a:cubicBezTo>
                    <a:pt x="689784" y="3564890"/>
                    <a:pt x="792306" y="3108960"/>
                    <a:pt x="691756" y="2913380"/>
                  </a:cubicBezTo>
                  <a:cubicBezTo>
                    <a:pt x="689784" y="2909570"/>
                    <a:pt x="1032838" y="2291080"/>
                    <a:pt x="1042696" y="2273300"/>
                  </a:cubicBezTo>
                  <a:cubicBezTo>
                    <a:pt x="1078184" y="2030730"/>
                    <a:pt x="1498129" y="1089660"/>
                    <a:pt x="1498129" y="1061720"/>
                  </a:cubicBezTo>
                  <a:cubicBezTo>
                    <a:pt x="1498129" y="1037590"/>
                    <a:pt x="1691343" y="831850"/>
                    <a:pt x="1671628" y="768350"/>
                  </a:cubicBezTo>
                  <a:cubicBezTo>
                    <a:pt x="1667684" y="754380"/>
                    <a:pt x="1774149" y="601980"/>
                    <a:pt x="1795836" y="565150"/>
                  </a:cubicBezTo>
                  <a:cubicBezTo>
                    <a:pt x="1811609" y="535940"/>
                    <a:pt x="1884557" y="20320"/>
                    <a:pt x="1918074" y="20320"/>
                  </a:cubicBezTo>
                  <a:cubicBezTo>
                    <a:pt x="2188180" y="17780"/>
                    <a:pt x="4650674" y="0"/>
                    <a:pt x="4830087" y="1270"/>
                  </a:cubicBezTo>
                  <a:cubicBezTo>
                    <a:pt x="4889234" y="1270"/>
                    <a:pt x="4901063" y="313690"/>
                    <a:pt x="4901063" y="314960"/>
                  </a:cubicBezTo>
                  <a:cubicBezTo>
                    <a:pt x="4814314" y="544830"/>
                    <a:pt x="4812342" y="687070"/>
                    <a:pt x="4818257" y="698500"/>
                  </a:cubicBezTo>
                  <a:cubicBezTo>
                    <a:pt x="4830087" y="721360"/>
                    <a:pt x="4845860" y="741680"/>
                    <a:pt x="4859660" y="762000"/>
                  </a:cubicBezTo>
                  <a:cubicBezTo>
                    <a:pt x="4804456" y="1205230"/>
                    <a:pt x="5009500" y="1779270"/>
                    <a:pt x="5013443" y="1794510"/>
                  </a:cubicBezTo>
                  <a:cubicBezTo>
                    <a:pt x="5015414" y="1805940"/>
                    <a:pt x="4983869" y="2322830"/>
                    <a:pt x="4987813" y="2341880"/>
                  </a:cubicBezTo>
                  <a:cubicBezTo>
                    <a:pt x="4993727" y="2374900"/>
                    <a:pt x="5046960" y="2472690"/>
                    <a:pt x="5029215" y="2494280"/>
                  </a:cubicBezTo>
                  <a:cubicBezTo>
                    <a:pt x="5019358" y="2506980"/>
                    <a:pt x="5058789" y="3030220"/>
                    <a:pt x="5041045" y="3034030"/>
                  </a:cubicBezTo>
                  <a:cubicBezTo>
                    <a:pt x="5009500" y="3039110"/>
                    <a:pt x="4556038" y="3526790"/>
                    <a:pt x="4556038" y="3538220"/>
                  </a:cubicBezTo>
                  <a:cubicBezTo>
                    <a:pt x="4558010" y="3552190"/>
                    <a:pt x="4569839" y="3600450"/>
                    <a:pt x="4561953" y="3608070"/>
                  </a:cubicBezTo>
                  <a:cubicBezTo>
                    <a:pt x="4550123" y="3622040"/>
                    <a:pt x="4573782" y="3962400"/>
                    <a:pt x="4504777" y="4050030"/>
                  </a:cubicBezTo>
                  <a:cubicBezTo>
                    <a:pt x="4506748" y="4064000"/>
                    <a:pt x="4321421" y="4161790"/>
                    <a:pt x="4321421" y="4165600"/>
                  </a:cubicBezTo>
                  <a:cubicBezTo>
                    <a:pt x="4321421" y="4199890"/>
                    <a:pt x="3990197" y="4499610"/>
                    <a:pt x="3976396" y="4528820"/>
                  </a:cubicBezTo>
                  <a:cubicBezTo>
                    <a:pt x="3962595" y="4554220"/>
                    <a:pt x="3582081" y="4753610"/>
                    <a:pt x="3576167" y="4758690"/>
                  </a:cubicBezTo>
                  <a:cubicBezTo>
                    <a:pt x="3548565" y="4789170"/>
                    <a:pt x="3067501" y="5165090"/>
                    <a:pt x="3075387" y="5177790"/>
                  </a:cubicBezTo>
                  <a:cubicBezTo>
                    <a:pt x="3160165" y="5523230"/>
                    <a:pt x="2972865" y="5957570"/>
                    <a:pt x="2970894" y="5958840"/>
                  </a:cubicBezTo>
                  <a:cubicBezTo>
                    <a:pt x="2937377" y="5980430"/>
                    <a:pt x="2911747" y="6581140"/>
                    <a:pt x="2905832" y="6593840"/>
                  </a:cubicBezTo>
                  <a:cubicBezTo>
                    <a:pt x="2903860" y="6596380"/>
                    <a:pt x="2988638" y="7103110"/>
                    <a:pt x="2980752" y="7110730"/>
                  </a:cubicBezTo>
                  <a:close/>
                </a:path>
              </a:pathLst>
            </a:custGeom>
            <a:blipFill>
              <a:blip r:embed="rId2"/>
              <a:stretch>
                <a:fillRect l="-114401" t="-15244" r="-119658"/>
              </a:stretch>
            </a:blipFill>
          </p:spPr>
        </p:sp>
      </p:gr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296935" y="-548610"/>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1"/>
            <a:stretch>
              <a:fillRect t="-78077" r="-1486" b="-81883"/>
            </a:stretch>
          </a:blipFill>
        </p:spPr>
      </p:sp>
      <p:grpSp>
        <p:nvGrpSpPr>
          <p:cNvPr id="3" name="Group 3"/>
          <p:cNvGrpSpPr/>
          <p:nvPr/>
        </p:nvGrpSpPr>
        <p:grpSpPr>
          <a:xfrm rot="0">
            <a:off x="-1522481" y="-1595198"/>
            <a:ext cx="4285771" cy="12790609"/>
            <a:chOff x="0" y="0"/>
            <a:chExt cx="3263900" cy="9740900"/>
          </a:xfrm>
        </p:grpSpPr>
        <p:sp>
          <p:nvSpPr>
            <p:cNvPr id="4" name="Freeform 4"/>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2"/>
              <a:stretch>
                <a:fillRect l="-216475" r="-216475"/>
              </a:stretch>
            </a:blipFill>
          </p:spPr>
        </p:sp>
      </p:grpSp>
      <p:grpSp>
        <p:nvGrpSpPr>
          <p:cNvPr id="5" name="Group 5"/>
          <p:cNvGrpSpPr/>
          <p:nvPr/>
        </p:nvGrpSpPr>
        <p:grpSpPr>
          <a:xfrm rot="-10800000">
            <a:off x="15720849" y="-1377895"/>
            <a:ext cx="4285771" cy="12790609"/>
            <a:chOff x="0" y="0"/>
            <a:chExt cx="3263900" cy="9740900"/>
          </a:xfrm>
        </p:grpSpPr>
        <p:sp>
          <p:nvSpPr>
            <p:cNvPr id="6" name="Freeform 6"/>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2"/>
              <a:stretch>
                <a:fillRect l="-216475" r="-216475"/>
              </a:stretch>
            </a:blipFill>
          </p:spPr>
        </p:sp>
      </p:grpSp>
      <p:sp>
        <p:nvSpPr>
          <p:cNvPr id="7" name="Freeform 7"/>
          <p:cNvSpPr/>
          <p:nvPr/>
        </p:nvSpPr>
        <p:spPr>
          <a:xfrm>
            <a:off x="10166762" y="1409900"/>
            <a:ext cx="2608815" cy="554966"/>
          </a:xfrm>
          <a:custGeom>
            <a:avLst/>
            <a:gdLst/>
            <a:ahLst/>
            <a:cxnLst/>
            <a:rect l="l" t="t" r="r" b="b"/>
            <a:pathLst>
              <a:path w="2608815" h="554966">
                <a:moveTo>
                  <a:pt x="0" y="0"/>
                </a:moveTo>
                <a:lnTo>
                  <a:pt x="2608815" y="0"/>
                </a:lnTo>
                <a:lnTo>
                  <a:pt x="2608815" y="554966"/>
                </a:lnTo>
                <a:lnTo>
                  <a:pt x="0" y="554966"/>
                </a:lnTo>
                <a:lnTo>
                  <a:pt x="0" y="0"/>
                </a:lnTo>
                <a:close/>
              </a:path>
            </a:pathLst>
          </a:custGeom>
          <a:blipFill>
            <a:blip r:embed="rId3"/>
            <a:stretch>
              <a:fillRect/>
            </a:stretch>
          </a:blipFill>
        </p:spPr>
      </p:sp>
      <p:sp>
        <p:nvSpPr>
          <p:cNvPr id="8" name="Freeform 8"/>
          <p:cNvSpPr/>
          <p:nvPr/>
        </p:nvSpPr>
        <p:spPr>
          <a:xfrm rot="-10800000" flipV="1">
            <a:off x="5512423" y="1409900"/>
            <a:ext cx="2625895" cy="558600"/>
          </a:xfrm>
          <a:custGeom>
            <a:avLst/>
            <a:gdLst/>
            <a:ahLst/>
            <a:cxnLst/>
            <a:rect l="l" t="t" r="r" b="b"/>
            <a:pathLst>
              <a:path w="2625895" h="558600">
                <a:moveTo>
                  <a:pt x="0" y="558599"/>
                </a:moveTo>
                <a:lnTo>
                  <a:pt x="2625896" y="558599"/>
                </a:lnTo>
                <a:lnTo>
                  <a:pt x="2625896" y="0"/>
                </a:lnTo>
                <a:lnTo>
                  <a:pt x="0" y="0"/>
                </a:lnTo>
                <a:lnTo>
                  <a:pt x="0" y="558599"/>
                </a:lnTo>
                <a:close/>
              </a:path>
            </a:pathLst>
          </a:custGeom>
          <a:blipFill>
            <a:blip r:embed="rId4"/>
            <a:stretch>
              <a:fillRect/>
            </a:stretch>
          </a:blipFill>
        </p:spPr>
      </p:sp>
      <p:sp>
        <p:nvSpPr>
          <p:cNvPr id="9" name="Freeform 9"/>
          <p:cNvSpPr/>
          <p:nvPr/>
        </p:nvSpPr>
        <p:spPr>
          <a:xfrm>
            <a:off x="8636040" y="1175037"/>
            <a:ext cx="1033001" cy="1078478"/>
          </a:xfrm>
          <a:custGeom>
            <a:avLst/>
            <a:gdLst/>
            <a:ahLst/>
            <a:cxnLst/>
            <a:rect l="l" t="t" r="r" b="b"/>
            <a:pathLst>
              <a:path w="1033001" h="1078478">
                <a:moveTo>
                  <a:pt x="0" y="0"/>
                </a:moveTo>
                <a:lnTo>
                  <a:pt x="1033001" y="0"/>
                </a:lnTo>
                <a:lnTo>
                  <a:pt x="1033001" y="1078478"/>
                </a:lnTo>
                <a:lnTo>
                  <a:pt x="0" y="1078478"/>
                </a:lnTo>
                <a:lnTo>
                  <a:pt x="0" y="0"/>
                </a:lnTo>
                <a:close/>
              </a:path>
            </a:pathLst>
          </a:custGeom>
          <a:blipFill>
            <a:blip r:embed="rId5"/>
            <a:stretch>
              <a:fillRect l="-101042" t="-84932" b="-11017"/>
            </a:stretch>
          </a:blipFill>
        </p:spPr>
      </p:sp>
      <p:sp>
        <p:nvSpPr>
          <p:cNvPr id="10" name="Freeform 10"/>
          <p:cNvSpPr/>
          <p:nvPr/>
        </p:nvSpPr>
        <p:spPr>
          <a:xfrm rot="-1087373">
            <a:off x="-2735776" y="7681023"/>
            <a:ext cx="6892810" cy="2774356"/>
          </a:xfrm>
          <a:custGeom>
            <a:avLst/>
            <a:gdLst/>
            <a:ahLst/>
            <a:cxnLst/>
            <a:rect l="l" t="t" r="r" b="b"/>
            <a:pathLst>
              <a:path w="6892810" h="2774356">
                <a:moveTo>
                  <a:pt x="0" y="0"/>
                </a:moveTo>
                <a:lnTo>
                  <a:pt x="6892810" y="0"/>
                </a:lnTo>
                <a:lnTo>
                  <a:pt x="6892810" y="2774356"/>
                </a:lnTo>
                <a:lnTo>
                  <a:pt x="0" y="2774356"/>
                </a:lnTo>
                <a:lnTo>
                  <a:pt x="0" y="0"/>
                </a:lnTo>
                <a:close/>
              </a:path>
            </a:pathLst>
          </a:custGeom>
          <a:blipFill>
            <a:blip r:embed="rId6"/>
            <a:stretch>
              <a:fillRect/>
            </a:stretch>
          </a:blipFill>
        </p:spPr>
      </p:sp>
      <p:sp>
        <p:nvSpPr>
          <p:cNvPr id="12" name="TextBox 12"/>
          <p:cNvSpPr txBox="1"/>
          <p:nvPr/>
        </p:nvSpPr>
        <p:spPr>
          <a:xfrm>
            <a:off x="1143000" y="175260"/>
            <a:ext cx="17467580" cy="957580"/>
          </a:xfrm>
          <a:prstGeom prst="rect">
            <a:avLst/>
          </a:prstGeom>
        </p:spPr>
        <p:txBody>
          <a:bodyPr wrap="square" lIns="0" tIns="0" rIns="0" bIns="0" rtlCol="0" anchor="t">
            <a:spAutoFit/>
          </a:bodyPr>
          <a:lstStyle/>
          <a:p>
            <a:pPr algn="ctr">
              <a:lnSpc>
                <a:spcPts val="7470"/>
              </a:lnSpc>
            </a:pPr>
            <a:r>
              <a:rPr lang="en-US" sz="7625" b="1">
                <a:solidFill>
                  <a:srgbClr val="F3F1DB"/>
                </a:solidFill>
                <a:latin typeface="Obra Letra Bold"/>
                <a:ea typeface="Obra Letra Bold"/>
                <a:cs typeface="Obra Letra Bold"/>
                <a:sym typeface="Obra Letra Bold"/>
              </a:rPr>
              <a:t>data analysis and visualization</a:t>
            </a:r>
            <a:endParaRPr lang="en-US" sz="7625" b="1">
              <a:solidFill>
                <a:srgbClr val="F3F1DB"/>
              </a:solidFill>
              <a:latin typeface="Obra Letra Bold"/>
              <a:ea typeface="Obra Letra Bold"/>
              <a:cs typeface="Obra Letra Bold"/>
              <a:sym typeface="Obra Letra Bold"/>
            </a:endParaRPr>
          </a:p>
        </p:txBody>
      </p:sp>
      <p:grpSp>
        <p:nvGrpSpPr>
          <p:cNvPr id="15" name="Group 14"/>
          <p:cNvGrpSpPr/>
          <p:nvPr/>
        </p:nvGrpSpPr>
        <p:grpSpPr>
          <a:xfrm>
            <a:off x="7837170" y="2361565"/>
            <a:ext cx="10773410" cy="6612255"/>
            <a:chOff x="11338" y="3755"/>
            <a:chExt cx="16966" cy="10413"/>
          </a:xfrm>
        </p:grpSpPr>
        <p:sp>
          <p:nvSpPr>
            <p:cNvPr id="11" name="Freeform 11"/>
            <p:cNvSpPr/>
            <p:nvPr/>
          </p:nvSpPr>
          <p:spPr>
            <a:xfrm>
              <a:off x="11338" y="3755"/>
              <a:ext cx="16966" cy="9395"/>
            </a:xfrm>
            <a:custGeom>
              <a:avLst/>
              <a:gdLst/>
              <a:ahLst/>
              <a:cxnLst/>
              <a:rect l="l" t="t" r="r" b="b"/>
              <a:pathLst>
                <a:path w="10773545" h="5965850">
                  <a:moveTo>
                    <a:pt x="0" y="0"/>
                  </a:moveTo>
                  <a:lnTo>
                    <a:pt x="10773545" y="0"/>
                  </a:lnTo>
                  <a:lnTo>
                    <a:pt x="10773545" y="5965851"/>
                  </a:lnTo>
                  <a:lnTo>
                    <a:pt x="0" y="5965851"/>
                  </a:lnTo>
                  <a:lnTo>
                    <a:pt x="0" y="0"/>
                  </a:lnTo>
                  <a:close/>
                </a:path>
              </a:pathLst>
            </a:custGeom>
            <a:blipFill>
              <a:blip r:embed="rId7"/>
              <a:stretch>
                <a:fillRect/>
              </a:stretch>
            </a:blipFill>
          </p:spPr>
        </p:sp>
        <p:sp>
          <p:nvSpPr>
            <p:cNvPr id="13" name="TextBox 13"/>
            <p:cNvSpPr txBox="1"/>
            <p:nvPr/>
          </p:nvSpPr>
          <p:spPr>
            <a:xfrm>
              <a:off x="16920" y="12660"/>
              <a:ext cx="6017" cy="1508"/>
            </a:xfrm>
            <a:prstGeom prst="rect">
              <a:avLst/>
            </a:prstGeom>
          </p:spPr>
          <p:txBody>
            <a:bodyPr wrap="square" lIns="0" tIns="0" rIns="0" bIns="0" rtlCol="0" anchor="t">
              <a:spAutoFit/>
            </a:bodyPr>
            <a:lstStyle/>
            <a:p>
              <a:pPr algn="ctr">
                <a:lnSpc>
                  <a:spcPts val="7470"/>
                </a:lnSpc>
              </a:pPr>
              <a:r>
                <a:rPr lang="en-US" sz="2500">
                  <a:solidFill>
                    <a:schemeClr val="tx1"/>
                  </a:solidFill>
                  <a:latin typeface="Yu Gothic UI Semibold" panose="020B0700000000000000" charset="-128"/>
                  <a:ea typeface="Yu Gothic UI Semibold" panose="020B0700000000000000" charset="-128"/>
                  <a:cs typeface="Obra Letra Bold"/>
                  <a:sym typeface="Obra Letra Bold"/>
                </a:rPr>
                <a:t>Dashboard 3</a:t>
              </a:r>
              <a:endParaRPr lang="en-US" sz="2500">
                <a:solidFill>
                  <a:schemeClr val="tx1"/>
                </a:solidFill>
                <a:latin typeface="Yu Gothic UI Semibold" panose="020B0700000000000000" charset="-128"/>
                <a:ea typeface="Yu Gothic UI Semibold" panose="020B0700000000000000" charset="-128"/>
                <a:cs typeface="Obra Letra Bold"/>
                <a:sym typeface="Obra Letra Bold"/>
              </a:endParaRPr>
            </a:p>
          </p:txBody>
        </p:sp>
      </p:grpSp>
      <p:sp>
        <p:nvSpPr>
          <p:cNvPr id="14" name="TextBox 14"/>
          <p:cNvSpPr txBox="1"/>
          <p:nvPr/>
        </p:nvSpPr>
        <p:spPr>
          <a:xfrm>
            <a:off x="2362008" y="3009800"/>
            <a:ext cx="5236874" cy="3751580"/>
          </a:xfrm>
          <a:prstGeom prst="rect">
            <a:avLst/>
          </a:prstGeom>
        </p:spPr>
        <p:txBody>
          <a:bodyPr lIns="0" tIns="0" rIns="0" bIns="0" rtlCol="0" anchor="t">
            <a:spAutoFit/>
          </a:bodyPr>
          <a:lstStyle/>
          <a:p>
            <a:pPr marL="1091565" lvl="1" indent="-546100" algn="l">
              <a:lnSpc>
                <a:spcPts val="4955"/>
              </a:lnSpc>
              <a:buFont typeface="Arial" panose="020B0604020202020204"/>
              <a:buChar char="•"/>
            </a:pPr>
            <a:r>
              <a:rPr lang="en-US" sz="2800" b="1">
                <a:solidFill>
                  <a:schemeClr val="tx1"/>
                </a:solidFill>
                <a:latin typeface="Obra Letra Bold"/>
                <a:ea typeface="Obra Letra Bold"/>
                <a:cs typeface="Obra Letra Bold"/>
                <a:sym typeface="Obra Letra Bold"/>
              </a:rPr>
              <a:t>Insight </a:t>
            </a:r>
            <a:endParaRPr lang="en-US" sz="2800" b="1">
              <a:solidFill>
                <a:srgbClr val="F3F1DB"/>
              </a:solidFill>
              <a:latin typeface="Obra Letra Bold"/>
              <a:ea typeface="Obra Letra Bold"/>
              <a:cs typeface="Obra Letra Bold"/>
              <a:sym typeface="Obra Letra Bold"/>
            </a:endParaRPr>
          </a:p>
          <a:p>
            <a:pPr marL="594995" lvl="1" indent="-297815" algn="l">
              <a:lnSpc>
                <a:spcPts val="2700"/>
              </a:lnSpc>
              <a:buAutoNum type="arabicPeriod"/>
            </a:pPr>
            <a:r>
              <a:rPr lang="en-US" sz="2800" b="1">
                <a:solidFill>
                  <a:srgbClr val="F3F1DB"/>
                </a:solidFill>
                <a:latin typeface="Obra Letra Bold"/>
                <a:ea typeface="Obra Letra Bold"/>
                <a:cs typeface="Obra Letra Bold"/>
                <a:sym typeface="Obra Letra Bold"/>
              </a:rPr>
              <a:t>June has highest diverted while Sep has the lowest</a:t>
            </a:r>
            <a:endParaRPr lang="en-US" sz="2800" b="1">
              <a:solidFill>
                <a:srgbClr val="F3F1DB"/>
              </a:solidFill>
              <a:latin typeface="Obra Letra Bold"/>
              <a:ea typeface="Obra Letra Bold"/>
              <a:cs typeface="Obra Letra Bold"/>
              <a:sym typeface="Obra Letra Bold"/>
            </a:endParaRPr>
          </a:p>
          <a:p>
            <a:pPr marL="594995" lvl="1" indent="-297815" algn="l">
              <a:lnSpc>
                <a:spcPts val="2700"/>
              </a:lnSpc>
              <a:buAutoNum type="arabicPeriod"/>
            </a:pPr>
            <a:r>
              <a:rPr lang="en-US" sz="2800" b="1">
                <a:solidFill>
                  <a:srgbClr val="F3F1DB"/>
                </a:solidFill>
                <a:latin typeface="Obra Letra Bold"/>
                <a:ea typeface="Obra Letra Bold"/>
                <a:cs typeface="Obra Letra Bold"/>
                <a:sym typeface="Obra Letra Bold"/>
              </a:rPr>
              <a:t>Southwest , Atlantic and Delta has the highest percetange all over thier flights</a:t>
            </a:r>
            <a:endParaRPr lang="en-US" sz="2800" b="1">
              <a:solidFill>
                <a:srgbClr val="F3F1DB"/>
              </a:solidFill>
              <a:latin typeface="Obra Letra Bold"/>
              <a:ea typeface="Obra Letra Bold"/>
              <a:cs typeface="Obra Letra Bold"/>
              <a:sym typeface="Obra Letra Bold"/>
            </a:endParaRPr>
          </a:p>
          <a:p>
            <a:pPr marL="594995" lvl="1" indent="-297815" algn="l">
              <a:lnSpc>
                <a:spcPts val="2700"/>
              </a:lnSpc>
              <a:buAutoNum type="arabicPeriod"/>
            </a:pPr>
            <a:r>
              <a:rPr lang="en-US" sz="2800" b="1">
                <a:solidFill>
                  <a:srgbClr val="F3F1DB"/>
                </a:solidFill>
                <a:latin typeface="Obra Letra Bold"/>
                <a:ea typeface="Obra Letra Bold"/>
                <a:cs typeface="Obra Letra Bold"/>
                <a:sym typeface="Obra Letra Bold"/>
              </a:rPr>
              <a:t>Morning and Evenening has the most Diverted flights</a:t>
            </a:r>
            <a:endParaRPr lang="en-US" sz="2800" b="1">
              <a:solidFill>
                <a:srgbClr val="F3F1DB"/>
              </a:solidFill>
              <a:latin typeface="Obra Letra Bold"/>
              <a:ea typeface="Obra Letra Bold"/>
              <a:cs typeface="Obra Letra Bold"/>
              <a:sym typeface="Obra Letra Bold"/>
            </a:endParaRPr>
          </a:p>
        </p:txBody>
      </p:sp>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296935" y="-548610"/>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1"/>
            <a:stretch>
              <a:fillRect t="-78077" r="-1486" b="-81883"/>
            </a:stretch>
          </a:blipFill>
        </p:spPr>
      </p:sp>
      <p:grpSp>
        <p:nvGrpSpPr>
          <p:cNvPr id="3" name="Group 3"/>
          <p:cNvGrpSpPr/>
          <p:nvPr/>
        </p:nvGrpSpPr>
        <p:grpSpPr>
          <a:xfrm rot="0">
            <a:off x="-1522481" y="-1595198"/>
            <a:ext cx="4285771" cy="12790609"/>
            <a:chOff x="0" y="0"/>
            <a:chExt cx="3263900" cy="9740900"/>
          </a:xfrm>
        </p:grpSpPr>
        <p:sp>
          <p:nvSpPr>
            <p:cNvPr id="4" name="Freeform 4"/>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2"/>
              <a:stretch>
                <a:fillRect l="-216475" r="-216475"/>
              </a:stretch>
            </a:blipFill>
          </p:spPr>
        </p:sp>
      </p:grpSp>
      <p:grpSp>
        <p:nvGrpSpPr>
          <p:cNvPr id="5" name="Group 5"/>
          <p:cNvGrpSpPr/>
          <p:nvPr/>
        </p:nvGrpSpPr>
        <p:grpSpPr>
          <a:xfrm rot="-10800000">
            <a:off x="15720849" y="-1377895"/>
            <a:ext cx="4285771" cy="12790609"/>
            <a:chOff x="0" y="0"/>
            <a:chExt cx="3263900" cy="9740900"/>
          </a:xfrm>
        </p:grpSpPr>
        <p:sp>
          <p:nvSpPr>
            <p:cNvPr id="6" name="Freeform 6"/>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2"/>
              <a:stretch>
                <a:fillRect l="-216475" r="-216475"/>
              </a:stretch>
            </a:blipFill>
          </p:spPr>
        </p:sp>
      </p:grpSp>
      <p:sp>
        <p:nvSpPr>
          <p:cNvPr id="7" name="Freeform 7"/>
          <p:cNvSpPr/>
          <p:nvPr/>
        </p:nvSpPr>
        <p:spPr>
          <a:xfrm>
            <a:off x="10166762" y="1409900"/>
            <a:ext cx="2608815" cy="554966"/>
          </a:xfrm>
          <a:custGeom>
            <a:avLst/>
            <a:gdLst/>
            <a:ahLst/>
            <a:cxnLst/>
            <a:rect l="l" t="t" r="r" b="b"/>
            <a:pathLst>
              <a:path w="2608815" h="554966">
                <a:moveTo>
                  <a:pt x="0" y="0"/>
                </a:moveTo>
                <a:lnTo>
                  <a:pt x="2608815" y="0"/>
                </a:lnTo>
                <a:lnTo>
                  <a:pt x="2608815" y="554966"/>
                </a:lnTo>
                <a:lnTo>
                  <a:pt x="0" y="554966"/>
                </a:lnTo>
                <a:lnTo>
                  <a:pt x="0" y="0"/>
                </a:lnTo>
                <a:close/>
              </a:path>
            </a:pathLst>
          </a:custGeom>
          <a:blipFill>
            <a:blip r:embed="rId3"/>
            <a:stretch>
              <a:fillRect/>
            </a:stretch>
          </a:blipFill>
        </p:spPr>
      </p:sp>
      <p:sp>
        <p:nvSpPr>
          <p:cNvPr id="8" name="Freeform 8"/>
          <p:cNvSpPr/>
          <p:nvPr/>
        </p:nvSpPr>
        <p:spPr>
          <a:xfrm rot="-10800000" flipV="1">
            <a:off x="5512423" y="1409900"/>
            <a:ext cx="2625895" cy="558600"/>
          </a:xfrm>
          <a:custGeom>
            <a:avLst/>
            <a:gdLst/>
            <a:ahLst/>
            <a:cxnLst/>
            <a:rect l="l" t="t" r="r" b="b"/>
            <a:pathLst>
              <a:path w="2625895" h="558600">
                <a:moveTo>
                  <a:pt x="0" y="558599"/>
                </a:moveTo>
                <a:lnTo>
                  <a:pt x="2625896" y="558599"/>
                </a:lnTo>
                <a:lnTo>
                  <a:pt x="2625896" y="0"/>
                </a:lnTo>
                <a:lnTo>
                  <a:pt x="0" y="0"/>
                </a:lnTo>
                <a:lnTo>
                  <a:pt x="0" y="558599"/>
                </a:lnTo>
                <a:close/>
              </a:path>
            </a:pathLst>
          </a:custGeom>
          <a:blipFill>
            <a:blip r:embed="rId4"/>
            <a:stretch>
              <a:fillRect/>
            </a:stretch>
          </a:blipFill>
        </p:spPr>
      </p:sp>
      <p:sp>
        <p:nvSpPr>
          <p:cNvPr id="9" name="Freeform 9"/>
          <p:cNvSpPr/>
          <p:nvPr/>
        </p:nvSpPr>
        <p:spPr>
          <a:xfrm>
            <a:off x="8636040" y="1175037"/>
            <a:ext cx="1033001" cy="1078478"/>
          </a:xfrm>
          <a:custGeom>
            <a:avLst/>
            <a:gdLst/>
            <a:ahLst/>
            <a:cxnLst/>
            <a:rect l="l" t="t" r="r" b="b"/>
            <a:pathLst>
              <a:path w="1033001" h="1078478">
                <a:moveTo>
                  <a:pt x="0" y="0"/>
                </a:moveTo>
                <a:lnTo>
                  <a:pt x="1033001" y="0"/>
                </a:lnTo>
                <a:lnTo>
                  <a:pt x="1033001" y="1078478"/>
                </a:lnTo>
                <a:lnTo>
                  <a:pt x="0" y="1078478"/>
                </a:lnTo>
                <a:lnTo>
                  <a:pt x="0" y="0"/>
                </a:lnTo>
                <a:close/>
              </a:path>
            </a:pathLst>
          </a:custGeom>
          <a:blipFill>
            <a:blip r:embed="rId5"/>
            <a:stretch>
              <a:fillRect l="-101042" t="-84932" b="-11017"/>
            </a:stretch>
          </a:blipFill>
        </p:spPr>
      </p:sp>
      <p:sp>
        <p:nvSpPr>
          <p:cNvPr id="10" name="Freeform 10"/>
          <p:cNvSpPr/>
          <p:nvPr/>
        </p:nvSpPr>
        <p:spPr>
          <a:xfrm rot="-1087373">
            <a:off x="-2735776" y="7681023"/>
            <a:ext cx="6892810" cy="2774356"/>
          </a:xfrm>
          <a:custGeom>
            <a:avLst/>
            <a:gdLst/>
            <a:ahLst/>
            <a:cxnLst/>
            <a:rect l="l" t="t" r="r" b="b"/>
            <a:pathLst>
              <a:path w="6892810" h="2774356">
                <a:moveTo>
                  <a:pt x="0" y="0"/>
                </a:moveTo>
                <a:lnTo>
                  <a:pt x="6892810" y="0"/>
                </a:lnTo>
                <a:lnTo>
                  <a:pt x="6892810" y="2774356"/>
                </a:lnTo>
                <a:lnTo>
                  <a:pt x="0" y="2774356"/>
                </a:lnTo>
                <a:lnTo>
                  <a:pt x="0" y="0"/>
                </a:lnTo>
                <a:close/>
              </a:path>
            </a:pathLst>
          </a:custGeom>
          <a:blipFill>
            <a:blip r:embed="rId6"/>
            <a:stretch>
              <a:fillRect/>
            </a:stretch>
          </a:blipFill>
        </p:spPr>
      </p:sp>
      <p:sp>
        <p:nvSpPr>
          <p:cNvPr id="12" name="TextBox 12"/>
          <p:cNvSpPr txBox="1"/>
          <p:nvPr/>
        </p:nvSpPr>
        <p:spPr>
          <a:xfrm>
            <a:off x="1981200" y="156210"/>
            <a:ext cx="16562070" cy="957580"/>
          </a:xfrm>
          <a:prstGeom prst="rect">
            <a:avLst/>
          </a:prstGeom>
        </p:spPr>
        <p:txBody>
          <a:bodyPr wrap="square" lIns="0" tIns="0" rIns="0" bIns="0" rtlCol="0" anchor="t">
            <a:spAutoFit/>
          </a:bodyPr>
          <a:lstStyle/>
          <a:p>
            <a:pPr algn="ctr">
              <a:lnSpc>
                <a:spcPts val="7470"/>
              </a:lnSpc>
            </a:pPr>
            <a:r>
              <a:rPr lang="en-US" sz="7625" b="1">
                <a:solidFill>
                  <a:srgbClr val="F3F1DB"/>
                </a:solidFill>
                <a:latin typeface="Obra Letra Bold"/>
                <a:ea typeface="Obra Letra Bold"/>
                <a:cs typeface="Obra Letra Bold"/>
                <a:sym typeface="Obra Letra Bold"/>
              </a:rPr>
              <a:t>data analysis and visualization</a:t>
            </a:r>
            <a:endParaRPr lang="en-US" sz="7625" b="1">
              <a:solidFill>
                <a:srgbClr val="F3F1DB"/>
              </a:solidFill>
              <a:latin typeface="Obra Letra Bold"/>
              <a:ea typeface="Obra Letra Bold"/>
              <a:cs typeface="Obra Letra Bold"/>
              <a:sym typeface="Obra Letra Bold"/>
            </a:endParaRPr>
          </a:p>
        </p:txBody>
      </p:sp>
      <p:grpSp>
        <p:nvGrpSpPr>
          <p:cNvPr id="15" name="Group 14"/>
          <p:cNvGrpSpPr/>
          <p:nvPr/>
        </p:nvGrpSpPr>
        <p:grpSpPr>
          <a:xfrm>
            <a:off x="9639441" y="2552600"/>
            <a:ext cx="8763777" cy="4952465"/>
            <a:chOff x="11640" y="3900"/>
            <a:chExt cx="16861" cy="7799"/>
          </a:xfrm>
        </p:grpSpPr>
        <p:sp>
          <p:nvSpPr>
            <p:cNvPr id="11" name="Freeform 11"/>
            <p:cNvSpPr/>
            <p:nvPr/>
          </p:nvSpPr>
          <p:spPr>
            <a:xfrm>
              <a:off x="11640" y="3900"/>
              <a:ext cx="16861" cy="6913"/>
            </a:xfrm>
            <a:custGeom>
              <a:avLst/>
              <a:gdLst/>
              <a:ahLst/>
              <a:cxnLst/>
              <a:rect l="l" t="t" r="r" b="b"/>
              <a:pathLst>
                <a:path w="10707049" h="4389890">
                  <a:moveTo>
                    <a:pt x="0" y="0"/>
                  </a:moveTo>
                  <a:lnTo>
                    <a:pt x="10707049" y="0"/>
                  </a:lnTo>
                  <a:lnTo>
                    <a:pt x="10707049" y="4389890"/>
                  </a:lnTo>
                  <a:lnTo>
                    <a:pt x="0" y="4389890"/>
                  </a:lnTo>
                  <a:lnTo>
                    <a:pt x="0" y="0"/>
                  </a:lnTo>
                  <a:close/>
                </a:path>
              </a:pathLst>
            </a:custGeom>
            <a:blipFill>
              <a:blip r:embed="rId7"/>
              <a:stretch>
                <a:fillRect/>
              </a:stretch>
            </a:blipFill>
          </p:spPr>
        </p:sp>
        <p:sp>
          <p:nvSpPr>
            <p:cNvPr id="13" name="TextBox 13"/>
            <p:cNvSpPr txBox="1"/>
            <p:nvPr/>
          </p:nvSpPr>
          <p:spPr>
            <a:xfrm>
              <a:off x="15552" y="10191"/>
              <a:ext cx="7924" cy="1508"/>
            </a:xfrm>
            <a:prstGeom prst="rect">
              <a:avLst/>
            </a:prstGeom>
          </p:spPr>
          <p:txBody>
            <a:bodyPr wrap="square" lIns="0" tIns="0" rIns="0" bIns="0" rtlCol="0" anchor="t">
              <a:spAutoFit/>
            </a:bodyPr>
            <a:lstStyle/>
            <a:p>
              <a:pPr algn="ctr">
                <a:lnSpc>
                  <a:spcPts val="7470"/>
                </a:lnSpc>
              </a:pPr>
              <a:r>
                <a:rPr lang="en-US" sz="2500" b="1">
                  <a:solidFill>
                    <a:schemeClr val="tx1"/>
                  </a:solidFill>
                  <a:latin typeface="Yu Gothic UI Semibold" panose="020B0700000000000000" charset="-128"/>
                  <a:ea typeface="Yu Gothic UI Semibold" panose="020B0700000000000000" charset="-128"/>
                  <a:cs typeface="Obra Letra Bold"/>
                  <a:sym typeface="Obra Letra Bold"/>
                </a:rPr>
                <a:t>Dashboard 4</a:t>
              </a:r>
              <a:endParaRPr lang="en-US" sz="2500" b="1">
                <a:solidFill>
                  <a:schemeClr val="tx1"/>
                </a:solidFill>
                <a:latin typeface="Yu Gothic UI Semibold" panose="020B0700000000000000" charset="-128"/>
                <a:ea typeface="Yu Gothic UI Semibold" panose="020B0700000000000000" charset="-128"/>
                <a:cs typeface="Obra Letra Bold"/>
                <a:sym typeface="Obra Letra Bold"/>
              </a:endParaRPr>
            </a:p>
          </p:txBody>
        </p:sp>
      </p:grpSp>
      <p:sp>
        <p:nvSpPr>
          <p:cNvPr id="14" name="TextBox 14"/>
          <p:cNvSpPr txBox="1"/>
          <p:nvPr/>
        </p:nvSpPr>
        <p:spPr>
          <a:xfrm>
            <a:off x="3371850" y="2171700"/>
            <a:ext cx="6291580" cy="8244840"/>
          </a:xfrm>
          <a:prstGeom prst="rect">
            <a:avLst/>
          </a:prstGeom>
        </p:spPr>
        <p:txBody>
          <a:bodyPr lIns="0" tIns="0" rIns="0" bIns="0" rtlCol="0" anchor="t">
            <a:noAutofit/>
          </a:bodyPr>
          <a:lstStyle/>
          <a:p>
            <a:pPr marL="1011555" lvl="1" indent="-506095" algn="l">
              <a:lnSpc>
                <a:spcPct val="100000"/>
              </a:lnSpc>
              <a:buFont typeface="Arial" panose="020B0604020202020204"/>
              <a:buChar char="•"/>
            </a:pPr>
            <a:r>
              <a:rPr lang="en-US" sz="2800" b="1">
                <a:solidFill>
                  <a:schemeClr val="tx1"/>
                </a:solidFill>
                <a:latin typeface="Obra Letra Bold"/>
                <a:ea typeface="Obra Letra Bold"/>
                <a:cs typeface="Obra Letra Bold"/>
                <a:sym typeface="Obra Letra Bold"/>
              </a:rPr>
              <a:t>Insight </a:t>
            </a:r>
            <a:endParaRPr lang="en-US" sz="2800" b="1">
              <a:solidFill>
                <a:schemeClr val="tx1"/>
              </a:solidFill>
              <a:latin typeface="Obra Letra Bold"/>
              <a:ea typeface="Obra Letra Bold"/>
              <a:cs typeface="Obra Letra Bold"/>
              <a:sym typeface="Obra Letra Bold"/>
            </a:endParaRPr>
          </a:p>
          <a:p>
            <a:pPr marL="521970" lvl="1" indent="-260985" algn="l">
              <a:lnSpc>
                <a:spcPct val="100000"/>
              </a:lnSpc>
              <a:buAutoNum type="arabicPeriod"/>
            </a:pPr>
            <a:r>
              <a:rPr lang="en-US" sz="2800" b="1">
                <a:solidFill>
                  <a:srgbClr val="F3F1DB"/>
                </a:solidFill>
                <a:latin typeface="Obra Letra Bold"/>
                <a:ea typeface="Obra Letra Bold"/>
                <a:cs typeface="Obra Letra Bold"/>
                <a:sym typeface="Obra Letra Bold"/>
              </a:rPr>
              <a:t>Most flights depart on time or a little early,as same as arriving more early or on time but there are a few flights with significant delays that are impacting the average delay time, same as arriving delay time</a:t>
            </a:r>
            <a:endParaRPr lang="en-US" sz="2800" b="1">
              <a:solidFill>
                <a:srgbClr val="F3F1DB"/>
              </a:solidFill>
              <a:latin typeface="Obra Letra Bold"/>
              <a:ea typeface="Obra Letra Bold"/>
              <a:cs typeface="Obra Letra Bold"/>
              <a:sym typeface="Obra Letra Bold"/>
            </a:endParaRPr>
          </a:p>
          <a:p>
            <a:pPr marL="521970" lvl="1" indent="-260985" algn="l">
              <a:lnSpc>
                <a:spcPct val="100000"/>
              </a:lnSpc>
              <a:buAutoNum type="arabicPeriod"/>
            </a:pPr>
            <a:r>
              <a:rPr lang="en-US" sz="2800" b="1">
                <a:solidFill>
                  <a:srgbClr val="F3F1DB"/>
                </a:solidFill>
                <a:latin typeface="Obra Letra Bold"/>
                <a:ea typeface="Obra Letra Bold"/>
                <a:cs typeface="Obra Letra Bold"/>
                <a:sym typeface="Obra Letra Bold"/>
              </a:rPr>
              <a:t>Delta Airline has high depurture delay but manage to arrive early</a:t>
            </a:r>
            <a:endParaRPr lang="en-US" sz="2800" b="1">
              <a:solidFill>
                <a:srgbClr val="F3F1DB"/>
              </a:solidFill>
              <a:latin typeface="Obra Letra Bold"/>
              <a:ea typeface="Obra Letra Bold"/>
              <a:cs typeface="Obra Letra Bold"/>
              <a:sym typeface="Obra Letra Bold"/>
            </a:endParaRPr>
          </a:p>
          <a:p>
            <a:pPr marL="521970" lvl="1" indent="-260985" algn="l">
              <a:lnSpc>
                <a:spcPct val="100000"/>
              </a:lnSpc>
              <a:buAutoNum type="arabicPeriod"/>
            </a:pPr>
            <a:r>
              <a:rPr lang="en-US" sz="2800" b="1">
                <a:solidFill>
                  <a:srgbClr val="F3F1DB"/>
                </a:solidFill>
                <a:latin typeface="Obra Letra Bold"/>
                <a:ea typeface="Obra Letra Bold"/>
                <a:cs typeface="Obra Letra Bold"/>
                <a:sym typeface="Obra Letra Bold"/>
              </a:rPr>
              <a:t>average monthly delay was more than 13mins as departure delay and 9 min as arrival delay in June</a:t>
            </a:r>
            <a:endParaRPr lang="en-US" sz="2800" b="1">
              <a:solidFill>
                <a:srgbClr val="F3F1DB"/>
              </a:solidFill>
              <a:latin typeface="Obra Letra Bold"/>
              <a:ea typeface="Obra Letra Bold"/>
              <a:cs typeface="Obra Letra Bold"/>
              <a:sym typeface="Obra Letra Bold"/>
            </a:endParaRPr>
          </a:p>
          <a:p>
            <a:pPr marL="521970" lvl="1" indent="-260985" algn="l">
              <a:lnSpc>
                <a:spcPct val="100000"/>
              </a:lnSpc>
              <a:buAutoNum type="arabicPeriod"/>
            </a:pPr>
            <a:r>
              <a:rPr lang="en-US" sz="2800" b="1">
                <a:solidFill>
                  <a:srgbClr val="F3F1DB"/>
                </a:solidFill>
                <a:latin typeface="Obra Letra Bold"/>
                <a:ea typeface="Obra Letra Bold"/>
                <a:cs typeface="Obra Letra Bold"/>
                <a:sym typeface="Obra Letra Bold"/>
              </a:rPr>
              <a:t>AirSystem, Airline , late aircraft , security delay was highest in june </a:t>
            </a:r>
            <a:endParaRPr lang="en-US" sz="2800" b="1">
              <a:solidFill>
                <a:srgbClr val="F3F1DB"/>
              </a:solidFill>
              <a:latin typeface="Obra Letra Bold"/>
              <a:ea typeface="Obra Letra Bold"/>
              <a:cs typeface="Obra Letra Bold"/>
              <a:sym typeface="Obra Letra Bold"/>
            </a:endParaRPr>
          </a:p>
          <a:p>
            <a:pPr marL="521970" lvl="1" indent="-260985" algn="l">
              <a:lnSpc>
                <a:spcPct val="100000"/>
              </a:lnSpc>
              <a:buAutoNum type="arabicPeriod"/>
            </a:pPr>
            <a:r>
              <a:rPr lang="en-US" sz="2800" b="1">
                <a:solidFill>
                  <a:srgbClr val="F3F1DB"/>
                </a:solidFill>
                <a:latin typeface="Obra Letra Bold"/>
                <a:ea typeface="Obra Letra Bold"/>
                <a:cs typeface="Obra Letra Bold"/>
                <a:sym typeface="Obra Letra Bold"/>
              </a:rPr>
              <a:t>Delay was above the average</a:t>
            </a:r>
            <a:endParaRPr lang="en-US" sz="2800" b="1">
              <a:solidFill>
                <a:srgbClr val="F3F1DB"/>
              </a:solidFill>
              <a:latin typeface="Obra Letra Bold"/>
              <a:ea typeface="Obra Letra Bold"/>
              <a:cs typeface="Obra Letra Bold"/>
              <a:sym typeface="Obra Letra Bold"/>
            </a:endParaRPr>
          </a:p>
        </p:txBody>
      </p:sp>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296935" y="-548610"/>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1"/>
            <a:stretch>
              <a:fillRect t="-78077" r="-1486" b="-81883"/>
            </a:stretch>
          </a:blipFill>
        </p:spPr>
      </p:sp>
      <p:grpSp>
        <p:nvGrpSpPr>
          <p:cNvPr id="3" name="Group 3"/>
          <p:cNvGrpSpPr/>
          <p:nvPr/>
        </p:nvGrpSpPr>
        <p:grpSpPr>
          <a:xfrm rot="0">
            <a:off x="-1522481" y="-1595198"/>
            <a:ext cx="4285771" cy="12790609"/>
            <a:chOff x="0" y="0"/>
            <a:chExt cx="3263900" cy="9740900"/>
          </a:xfrm>
        </p:grpSpPr>
        <p:sp>
          <p:nvSpPr>
            <p:cNvPr id="4" name="Freeform 4"/>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2"/>
              <a:stretch>
                <a:fillRect l="-216475" r="-216475"/>
              </a:stretch>
            </a:blipFill>
          </p:spPr>
        </p:sp>
      </p:grpSp>
      <p:grpSp>
        <p:nvGrpSpPr>
          <p:cNvPr id="5" name="Group 5"/>
          <p:cNvGrpSpPr/>
          <p:nvPr/>
        </p:nvGrpSpPr>
        <p:grpSpPr>
          <a:xfrm rot="-10800000">
            <a:off x="15720849" y="-1377895"/>
            <a:ext cx="4285771" cy="12790609"/>
            <a:chOff x="0" y="0"/>
            <a:chExt cx="3263900" cy="9740900"/>
          </a:xfrm>
        </p:grpSpPr>
        <p:sp>
          <p:nvSpPr>
            <p:cNvPr id="6" name="Freeform 6"/>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2"/>
              <a:stretch>
                <a:fillRect l="-216475" r="-216475"/>
              </a:stretch>
            </a:blipFill>
          </p:spPr>
        </p:sp>
      </p:grpSp>
      <p:sp>
        <p:nvSpPr>
          <p:cNvPr id="7" name="Freeform 7"/>
          <p:cNvSpPr/>
          <p:nvPr/>
        </p:nvSpPr>
        <p:spPr>
          <a:xfrm>
            <a:off x="10166762" y="1409900"/>
            <a:ext cx="2608815" cy="554966"/>
          </a:xfrm>
          <a:custGeom>
            <a:avLst/>
            <a:gdLst/>
            <a:ahLst/>
            <a:cxnLst/>
            <a:rect l="l" t="t" r="r" b="b"/>
            <a:pathLst>
              <a:path w="2608815" h="554966">
                <a:moveTo>
                  <a:pt x="0" y="0"/>
                </a:moveTo>
                <a:lnTo>
                  <a:pt x="2608815" y="0"/>
                </a:lnTo>
                <a:lnTo>
                  <a:pt x="2608815" y="554966"/>
                </a:lnTo>
                <a:lnTo>
                  <a:pt x="0" y="554966"/>
                </a:lnTo>
                <a:lnTo>
                  <a:pt x="0" y="0"/>
                </a:lnTo>
                <a:close/>
              </a:path>
            </a:pathLst>
          </a:custGeom>
          <a:blipFill>
            <a:blip r:embed="rId3"/>
            <a:stretch>
              <a:fillRect/>
            </a:stretch>
          </a:blipFill>
        </p:spPr>
      </p:sp>
      <p:sp>
        <p:nvSpPr>
          <p:cNvPr id="8" name="Freeform 8"/>
          <p:cNvSpPr/>
          <p:nvPr/>
        </p:nvSpPr>
        <p:spPr>
          <a:xfrm rot="-10800000" flipV="1">
            <a:off x="5512423" y="1409900"/>
            <a:ext cx="2625895" cy="558600"/>
          </a:xfrm>
          <a:custGeom>
            <a:avLst/>
            <a:gdLst/>
            <a:ahLst/>
            <a:cxnLst/>
            <a:rect l="l" t="t" r="r" b="b"/>
            <a:pathLst>
              <a:path w="2625895" h="558600">
                <a:moveTo>
                  <a:pt x="0" y="558599"/>
                </a:moveTo>
                <a:lnTo>
                  <a:pt x="2625896" y="558599"/>
                </a:lnTo>
                <a:lnTo>
                  <a:pt x="2625896" y="0"/>
                </a:lnTo>
                <a:lnTo>
                  <a:pt x="0" y="0"/>
                </a:lnTo>
                <a:lnTo>
                  <a:pt x="0" y="558599"/>
                </a:lnTo>
                <a:close/>
              </a:path>
            </a:pathLst>
          </a:custGeom>
          <a:blipFill>
            <a:blip r:embed="rId4"/>
            <a:stretch>
              <a:fillRect/>
            </a:stretch>
          </a:blipFill>
        </p:spPr>
      </p:sp>
      <p:sp>
        <p:nvSpPr>
          <p:cNvPr id="9" name="Freeform 9"/>
          <p:cNvSpPr/>
          <p:nvPr/>
        </p:nvSpPr>
        <p:spPr>
          <a:xfrm>
            <a:off x="8636040" y="1175037"/>
            <a:ext cx="1033001" cy="1078478"/>
          </a:xfrm>
          <a:custGeom>
            <a:avLst/>
            <a:gdLst/>
            <a:ahLst/>
            <a:cxnLst/>
            <a:rect l="l" t="t" r="r" b="b"/>
            <a:pathLst>
              <a:path w="1033001" h="1078478">
                <a:moveTo>
                  <a:pt x="0" y="0"/>
                </a:moveTo>
                <a:lnTo>
                  <a:pt x="1033001" y="0"/>
                </a:lnTo>
                <a:lnTo>
                  <a:pt x="1033001" y="1078478"/>
                </a:lnTo>
                <a:lnTo>
                  <a:pt x="0" y="1078478"/>
                </a:lnTo>
                <a:lnTo>
                  <a:pt x="0" y="0"/>
                </a:lnTo>
                <a:close/>
              </a:path>
            </a:pathLst>
          </a:custGeom>
          <a:blipFill>
            <a:blip r:embed="rId5"/>
            <a:stretch>
              <a:fillRect l="-101042" t="-84932" b="-11017"/>
            </a:stretch>
          </a:blipFill>
        </p:spPr>
      </p:sp>
      <p:sp>
        <p:nvSpPr>
          <p:cNvPr id="10" name="Freeform 10"/>
          <p:cNvSpPr/>
          <p:nvPr/>
        </p:nvSpPr>
        <p:spPr>
          <a:xfrm rot="-1087373">
            <a:off x="-2735776" y="7681023"/>
            <a:ext cx="6892810" cy="2774356"/>
          </a:xfrm>
          <a:custGeom>
            <a:avLst/>
            <a:gdLst/>
            <a:ahLst/>
            <a:cxnLst/>
            <a:rect l="l" t="t" r="r" b="b"/>
            <a:pathLst>
              <a:path w="6892810" h="2774356">
                <a:moveTo>
                  <a:pt x="0" y="0"/>
                </a:moveTo>
                <a:lnTo>
                  <a:pt x="6892810" y="0"/>
                </a:lnTo>
                <a:lnTo>
                  <a:pt x="6892810" y="2774356"/>
                </a:lnTo>
                <a:lnTo>
                  <a:pt x="0" y="2774356"/>
                </a:lnTo>
                <a:lnTo>
                  <a:pt x="0" y="0"/>
                </a:lnTo>
                <a:close/>
              </a:path>
            </a:pathLst>
          </a:custGeom>
          <a:blipFill>
            <a:blip r:embed="rId6"/>
            <a:stretch>
              <a:fillRect/>
            </a:stretch>
          </a:blipFill>
        </p:spPr>
      </p:sp>
      <p:sp>
        <p:nvSpPr>
          <p:cNvPr id="12" name="TextBox 12"/>
          <p:cNvSpPr txBox="1"/>
          <p:nvPr/>
        </p:nvSpPr>
        <p:spPr>
          <a:xfrm>
            <a:off x="2763290" y="133350"/>
            <a:ext cx="13722669" cy="1013112"/>
          </a:xfrm>
          <a:prstGeom prst="rect">
            <a:avLst/>
          </a:prstGeom>
        </p:spPr>
        <p:txBody>
          <a:bodyPr lIns="0" tIns="0" rIns="0" bIns="0" rtlCol="0" anchor="t">
            <a:spAutoFit/>
          </a:bodyPr>
          <a:lstStyle/>
          <a:p>
            <a:pPr algn="ctr">
              <a:lnSpc>
                <a:spcPts val="7470"/>
              </a:lnSpc>
            </a:pPr>
            <a:r>
              <a:rPr lang="en-US" sz="7625" b="1">
                <a:solidFill>
                  <a:srgbClr val="F3F1DB"/>
                </a:solidFill>
                <a:latin typeface="Obra Letra Bold"/>
                <a:ea typeface="Obra Letra Bold"/>
                <a:cs typeface="Obra Letra Bold"/>
                <a:sym typeface="Obra Letra Bold"/>
              </a:rPr>
              <a:t>data analysis and visualization</a:t>
            </a:r>
            <a:endParaRPr lang="en-US" sz="7625" b="1">
              <a:solidFill>
                <a:srgbClr val="F3F1DB"/>
              </a:solidFill>
              <a:latin typeface="Obra Letra Bold"/>
              <a:ea typeface="Obra Letra Bold"/>
              <a:cs typeface="Obra Letra Bold"/>
              <a:sym typeface="Obra Letra Bold"/>
            </a:endParaRPr>
          </a:p>
        </p:txBody>
      </p:sp>
      <p:grpSp>
        <p:nvGrpSpPr>
          <p:cNvPr id="15" name="Group 14"/>
          <p:cNvGrpSpPr/>
          <p:nvPr/>
        </p:nvGrpSpPr>
        <p:grpSpPr>
          <a:xfrm>
            <a:off x="7248525" y="3376295"/>
            <a:ext cx="10139680" cy="4705985"/>
            <a:chOff x="9135" y="4957"/>
            <a:chExt cx="15968" cy="7411"/>
          </a:xfrm>
        </p:grpSpPr>
        <p:sp>
          <p:nvSpPr>
            <p:cNvPr id="11" name="Freeform 11"/>
            <p:cNvSpPr/>
            <p:nvPr/>
          </p:nvSpPr>
          <p:spPr>
            <a:xfrm>
              <a:off x="9135" y="4957"/>
              <a:ext cx="15969" cy="6547"/>
            </a:xfrm>
            <a:custGeom>
              <a:avLst/>
              <a:gdLst/>
              <a:ahLst/>
              <a:cxnLst/>
              <a:rect l="l" t="t" r="r" b="b"/>
              <a:pathLst>
                <a:path w="10140484" h="4157598">
                  <a:moveTo>
                    <a:pt x="0" y="0"/>
                  </a:moveTo>
                  <a:lnTo>
                    <a:pt x="10140484" y="0"/>
                  </a:lnTo>
                  <a:lnTo>
                    <a:pt x="10140484" y="4157599"/>
                  </a:lnTo>
                  <a:lnTo>
                    <a:pt x="0" y="4157599"/>
                  </a:lnTo>
                  <a:lnTo>
                    <a:pt x="0" y="0"/>
                  </a:lnTo>
                  <a:close/>
                </a:path>
              </a:pathLst>
            </a:custGeom>
            <a:blipFill>
              <a:blip r:embed="rId7"/>
              <a:stretch>
                <a:fillRect/>
              </a:stretch>
            </a:blipFill>
          </p:spPr>
        </p:sp>
        <p:sp>
          <p:nvSpPr>
            <p:cNvPr id="13" name="TextBox 13"/>
            <p:cNvSpPr txBox="1"/>
            <p:nvPr/>
          </p:nvSpPr>
          <p:spPr>
            <a:xfrm>
              <a:off x="13800" y="10860"/>
              <a:ext cx="6644" cy="1508"/>
            </a:xfrm>
            <a:prstGeom prst="rect">
              <a:avLst/>
            </a:prstGeom>
          </p:spPr>
          <p:txBody>
            <a:bodyPr wrap="square" lIns="0" tIns="0" rIns="0" bIns="0" rtlCol="0" anchor="t">
              <a:spAutoFit/>
            </a:bodyPr>
            <a:lstStyle/>
            <a:p>
              <a:pPr algn="ctr">
                <a:lnSpc>
                  <a:spcPts val="7470"/>
                </a:lnSpc>
              </a:pPr>
              <a:r>
                <a:rPr lang="en-US" sz="2500" b="1">
                  <a:solidFill>
                    <a:schemeClr val="tx1"/>
                  </a:solidFill>
                  <a:latin typeface="Yu Gothic UI Semibold" panose="020B0700000000000000" charset="-128"/>
                  <a:ea typeface="Yu Gothic UI Semibold" panose="020B0700000000000000" charset="-128"/>
                  <a:cs typeface="Obra Letra Bold"/>
                  <a:sym typeface="Obra Letra Bold"/>
                </a:rPr>
                <a:t>Dashboard 5</a:t>
              </a:r>
              <a:endParaRPr lang="en-US" sz="2500" b="1">
                <a:solidFill>
                  <a:schemeClr val="tx1"/>
                </a:solidFill>
                <a:latin typeface="Yu Gothic UI Semibold" panose="020B0700000000000000" charset="-128"/>
                <a:ea typeface="Yu Gothic UI Semibold" panose="020B0700000000000000" charset="-128"/>
                <a:cs typeface="Obra Letra Bold"/>
                <a:sym typeface="Obra Letra Bold"/>
              </a:endParaRPr>
            </a:p>
          </p:txBody>
        </p:sp>
      </p:grpSp>
      <p:sp>
        <p:nvSpPr>
          <p:cNvPr id="14" name="TextBox 14"/>
          <p:cNvSpPr txBox="1"/>
          <p:nvPr/>
        </p:nvSpPr>
        <p:spPr>
          <a:xfrm>
            <a:off x="2971800" y="3771900"/>
            <a:ext cx="3733800" cy="3984625"/>
          </a:xfrm>
          <a:prstGeom prst="rect">
            <a:avLst/>
          </a:prstGeom>
        </p:spPr>
        <p:txBody>
          <a:bodyPr lIns="0" tIns="0" rIns="0" bIns="0" rtlCol="0" anchor="t">
            <a:noAutofit/>
          </a:bodyPr>
          <a:lstStyle/>
          <a:p>
            <a:pPr marL="1011555" lvl="1" indent="-506095" algn="l">
              <a:lnSpc>
                <a:spcPts val="4590"/>
              </a:lnSpc>
              <a:buFont typeface="Arial" panose="020B0604020202020204"/>
              <a:buChar char="•"/>
            </a:pPr>
            <a:r>
              <a:rPr lang="en-US" sz="4685" b="1">
                <a:solidFill>
                  <a:srgbClr val="F3F1DB"/>
                </a:solidFill>
                <a:latin typeface="Obra Letra Bold"/>
                <a:ea typeface="Obra Letra Bold"/>
                <a:cs typeface="Obra Letra Bold"/>
                <a:sym typeface="Obra Letra Bold"/>
              </a:rPr>
              <a:t>Insight </a:t>
            </a:r>
            <a:endParaRPr lang="en-US" sz="4685" b="1">
              <a:solidFill>
                <a:srgbClr val="F3F1DB"/>
              </a:solidFill>
              <a:latin typeface="Obra Letra Bold"/>
              <a:ea typeface="Obra Letra Bold"/>
              <a:cs typeface="Obra Letra Bold"/>
              <a:sym typeface="Obra Letra Bold"/>
            </a:endParaRPr>
          </a:p>
          <a:p>
            <a:pPr marL="521970" lvl="1" indent="-260985" algn="l">
              <a:lnSpc>
                <a:spcPts val="2370"/>
              </a:lnSpc>
              <a:buAutoNum type="arabicPeriod"/>
            </a:pPr>
            <a:r>
              <a:rPr lang="en-US" sz="2420" b="1">
                <a:solidFill>
                  <a:srgbClr val="F3F1DB"/>
                </a:solidFill>
                <a:latin typeface="Obra Letra Bold"/>
                <a:ea typeface="Obra Letra Bold"/>
                <a:cs typeface="Obra Letra Bold"/>
                <a:sym typeface="Obra Letra Bold"/>
              </a:rPr>
              <a:t>Security Delay and Taxi in/out was below the acceptable mins as for taxi in/out 20mins and security delay as 30 mins</a:t>
            </a:r>
            <a:endParaRPr lang="en-US" sz="2420" b="1">
              <a:solidFill>
                <a:srgbClr val="F3F1DB"/>
              </a:solidFill>
              <a:latin typeface="Obra Letra Bold"/>
              <a:ea typeface="Obra Letra Bold"/>
              <a:cs typeface="Obra Letra Bold"/>
              <a:sym typeface="Obra Letra Bold"/>
            </a:endParaRPr>
          </a:p>
        </p:txBody>
      </p:sp>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296935" y="-548610"/>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1"/>
            <a:stretch>
              <a:fillRect t="-78077" r="-1486" b="-81883"/>
            </a:stretch>
          </a:blipFill>
        </p:spPr>
      </p:sp>
      <p:grpSp>
        <p:nvGrpSpPr>
          <p:cNvPr id="3" name="Group 3"/>
          <p:cNvGrpSpPr/>
          <p:nvPr/>
        </p:nvGrpSpPr>
        <p:grpSpPr>
          <a:xfrm rot="0">
            <a:off x="-1778953" y="-1335955"/>
            <a:ext cx="4285771" cy="12790609"/>
            <a:chOff x="0" y="0"/>
            <a:chExt cx="3263900" cy="9740900"/>
          </a:xfrm>
        </p:grpSpPr>
        <p:sp>
          <p:nvSpPr>
            <p:cNvPr id="4" name="Freeform 4"/>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2"/>
              <a:stretch>
                <a:fillRect l="-176772" t="-23680" r="-273545"/>
              </a:stretch>
            </a:blipFill>
          </p:spPr>
        </p:sp>
      </p:grpSp>
      <p:sp>
        <p:nvSpPr>
          <p:cNvPr id="5" name="Freeform 5"/>
          <p:cNvSpPr/>
          <p:nvPr/>
        </p:nvSpPr>
        <p:spPr>
          <a:xfrm>
            <a:off x="2836385" y="649745"/>
            <a:ext cx="12355869" cy="9278134"/>
          </a:xfrm>
          <a:custGeom>
            <a:avLst/>
            <a:gdLst/>
            <a:ahLst/>
            <a:cxnLst/>
            <a:rect l="l" t="t" r="r" b="b"/>
            <a:pathLst>
              <a:path w="12355869" h="9278134">
                <a:moveTo>
                  <a:pt x="0" y="0"/>
                </a:moveTo>
                <a:lnTo>
                  <a:pt x="12355869" y="0"/>
                </a:lnTo>
                <a:lnTo>
                  <a:pt x="12355869" y="9278134"/>
                </a:lnTo>
                <a:lnTo>
                  <a:pt x="0" y="9278134"/>
                </a:lnTo>
                <a:lnTo>
                  <a:pt x="0" y="0"/>
                </a:lnTo>
                <a:close/>
              </a:path>
            </a:pathLst>
          </a:custGeom>
          <a:blipFill>
            <a:blip r:embed="rId3"/>
            <a:stretch>
              <a:fillRect/>
            </a:stretch>
          </a:blipFill>
        </p:spPr>
      </p:sp>
      <p:grpSp>
        <p:nvGrpSpPr>
          <p:cNvPr id="6" name="Group 6"/>
          <p:cNvGrpSpPr/>
          <p:nvPr/>
        </p:nvGrpSpPr>
        <p:grpSpPr>
          <a:xfrm rot="-10800000">
            <a:off x="15521821" y="-1106493"/>
            <a:ext cx="4285771" cy="12790609"/>
            <a:chOff x="0" y="0"/>
            <a:chExt cx="3263900" cy="9740900"/>
          </a:xfrm>
        </p:grpSpPr>
        <p:sp>
          <p:nvSpPr>
            <p:cNvPr id="7" name="Freeform 7"/>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2"/>
              <a:stretch>
                <a:fillRect l="-198347" r="-146602"/>
              </a:stretch>
            </a:blipFill>
          </p:spPr>
        </p:sp>
      </p:grpSp>
      <p:sp>
        <p:nvSpPr>
          <p:cNvPr id="8" name="Freeform 8"/>
          <p:cNvSpPr/>
          <p:nvPr/>
        </p:nvSpPr>
        <p:spPr>
          <a:xfrm>
            <a:off x="9447110" y="2901954"/>
            <a:ext cx="2608815" cy="554966"/>
          </a:xfrm>
          <a:custGeom>
            <a:avLst/>
            <a:gdLst/>
            <a:ahLst/>
            <a:cxnLst/>
            <a:rect l="l" t="t" r="r" b="b"/>
            <a:pathLst>
              <a:path w="2608815" h="554966">
                <a:moveTo>
                  <a:pt x="0" y="0"/>
                </a:moveTo>
                <a:lnTo>
                  <a:pt x="2608815" y="0"/>
                </a:lnTo>
                <a:lnTo>
                  <a:pt x="2608815" y="554966"/>
                </a:lnTo>
                <a:lnTo>
                  <a:pt x="0" y="554966"/>
                </a:lnTo>
                <a:lnTo>
                  <a:pt x="0" y="0"/>
                </a:lnTo>
                <a:close/>
              </a:path>
            </a:pathLst>
          </a:custGeom>
          <a:blipFill>
            <a:blip r:embed="rId4"/>
            <a:stretch>
              <a:fillRect/>
            </a:stretch>
          </a:blipFill>
        </p:spPr>
      </p:sp>
      <p:sp>
        <p:nvSpPr>
          <p:cNvPr id="9" name="Freeform 9"/>
          <p:cNvSpPr/>
          <p:nvPr/>
        </p:nvSpPr>
        <p:spPr>
          <a:xfrm rot="-10800000" flipV="1">
            <a:off x="6148464" y="2825383"/>
            <a:ext cx="2625895" cy="558600"/>
          </a:xfrm>
          <a:custGeom>
            <a:avLst/>
            <a:gdLst/>
            <a:ahLst/>
            <a:cxnLst/>
            <a:rect l="l" t="t" r="r" b="b"/>
            <a:pathLst>
              <a:path w="2625895" h="558600">
                <a:moveTo>
                  <a:pt x="0" y="558600"/>
                </a:moveTo>
                <a:lnTo>
                  <a:pt x="2625895" y="558600"/>
                </a:lnTo>
                <a:lnTo>
                  <a:pt x="2625895" y="0"/>
                </a:lnTo>
                <a:lnTo>
                  <a:pt x="0" y="0"/>
                </a:lnTo>
                <a:lnTo>
                  <a:pt x="0" y="558600"/>
                </a:lnTo>
                <a:close/>
              </a:path>
            </a:pathLst>
          </a:custGeom>
          <a:blipFill>
            <a:blip r:embed="rId4"/>
            <a:stretch>
              <a:fillRect/>
            </a:stretch>
          </a:blipFill>
        </p:spPr>
      </p:sp>
      <p:sp>
        <p:nvSpPr>
          <p:cNvPr id="10" name="TextBox 10"/>
          <p:cNvSpPr txBox="1"/>
          <p:nvPr/>
        </p:nvSpPr>
        <p:spPr>
          <a:xfrm>
            <a:off x="2929508" y="1028499"/>
            <a:ext cx="12169622" cy="1624109"/>
          </a:xfrm>
          <a:prstGeom prst="rect">
            <a:avLst/>
          </a:prstGeom>
        </p:spPr>
        <p:txBody>
          <a:bodyPr lIns="0" tIns="0" rIns="0" bIns="0" rtlCol="0" anchor="t">
            <a:spAutoFit/>
          </a:bodyPr>
          <a:lstStyle/>
          <a:p>
            <a:pPr algn="ctr">
              <a:lnSpc>
                <a:spcPts val="11980"/>
              </a:lnSpc>
            </a:pPr>
            <a:r>
              <a:rPr lang="en-US" sz="12220" b="1">
                <a:solidFill>
                  <a:srgbClr val="4A2D0A"/>
                </a:solidFill>
                <a:latin typeface="Obra Letra Bold"/>
                <a:ea typeface="Obra Letra Bold"/>
                <a:cs typeface="Obra Letra Bold"/>
                <a:sym typeface="Obra Letra Bold"/>
              </a:rPr>
              <a:t>Conclusions</a:t>
            </a:r>
            <a:endParaRPr lang="en-US" sz="12220" b="1">
              <a:solidFill>
                <a:srgbClr val="4A2D0A"/>
              </a:solidFill>
              <a:latin typeface="Obra Letra Bold"/>
              <a:ea typeface="Obra Letra Bold"/>
              <a:cs typeface="Obra Letra Bold"/>
              <a:sym typeface="Obra Letra Bold"/>
            </a:endParaRPr>
          </a:p>
        </p:txBody>
      </p:sp>
      <p:sp>
        <p:nvSpPr>
          <p:cNvPr id="11" name="Freeform 11"/>
          <p:cNvSpPr/>
          <p:nvPr/>
        </p:nvSpPr>
        <p:spPr>
          <a:xfrm>
            <a:off x="703325" y="5556929"/>
            <a:ext cx="1406488" cy="1468408"/>
          </a:xfrm>
          <a:custGeom>
            <a:avLst/>
            <a:gdLst/>
            <a:ahLst/>
            <a:cxnLst/>
            <a:rect l="l" t="t" r="r" b="b"/>
            <a:pathLst>
              <a:path w="1406488" h="1468408">
                <a:moveTo>
                  <a:pt x="0" y="0"/>
                </a:moveTo>
                <a:lnTo>
                  <a:pt x="1406488" y="0"/>
                </a:lnTo>
                <a:lnTo>
                  <a:pt x="1406488" y="1468408"/>
                </a:lnTo>
                <a:lnTo>
                  <a:pt x="0" y="1468408"/>
                </a:lnTo>
                <a:lnTo>
                  <a:pt x="0" y="0"/>
                </a:lnTo>
                <a:close/>
              </a:path>
            </a:pathLst>
          </a:custGeom>
          <a:blipFill>
            <a:blip r:embed="rId5"/>
            <a:stretch>
              <a:fillRect l="-101042" t="-84932" b="-11017"/>
            </a:stretch>
          </a:blipFill>
        </p:spPr>
      </p:sp>
      <p:sp>
        <p:nvSpPr>
          <p:cNvPr id="12" name="Freeform 12"/>
          <p:cNvSpPr/>
          <p:nvPr/>
        </p:nvSpPr>
        <p:spPr>
          <a:xfrm>
            <a:off x="1593312" y="6570249"/>
            <a:ext cx="1033001" cy="1078478"/>
          </a:xfrm>
          <a:custGeom>
            <a:avLst/>
            <a:gdLst/>
            <a:ahLst/>
            <a:cxnLst/>
            <a:rect l="l" t="t" r="r" b="b"/>
            <a:pathLst>
              <a:path w="1033001" h="1078478">
                <a:moveTo>
                  <a:pt x="0" y="0"/>
                </a:moveTo>
                <a:lnTo>
                  <a:pt x="1033002" y="0"/>
                </a:lnTo>
                <a:lnTo>
                  <a:pt x="1033002" y="1078478"/>
                </a:lnTo>
                <a:lnTo>
                  <a:pt x="0" y="1078478"/>
                </a:lnTo>
                <a:lnTo>
                  <a:pt x="0" y="0"/>
                </a:lnTo>
                <a:close/>
              </a:path>
            </a:pathLst>
          </a:custGeom>
          <a:blipFill>
            <a:blip r:embed="rId5"/>
            <a:stretch>
              <a:fillRect l="-101042" t="-84932" b="-11017"/>
            </a:stretch>
          </a:blipFill>
        </p:spPr>
      </p:sp>
      <p:sp>
        <p:nvSpPr>
          <p:cNvPr id="13" name="Freeform 13"/>
          <p:cNvSpPr/>
          <p:nvPr/>
        </p:nvSpPr>
        <p:spPr>
          <a:xfrm>
            <a:off x="15582779" y="2445233"/>
            <a:ext cx="1406488" cy="1468408"/>
          </a:xfrm>
          <a:custGeom>
            <a:avLst/>
            <a:gdLst/>
            <a:ahLst/>
            <a:cxnLst/>
            <a:rect l="l" t="t" r="r" b="b"/>
            <a:pathLst>
              <a:path w="1406488" h="1468408">
                <a:moveTo>
                  <a:pt x="0" y="0"/>
                </a:moveTo>
                <a:lnTo>
                  <a:pt x="1406488" y="0"/>
                </a:lnTo>
                <a:lnTo>
                  <a:pt x="1406488" y="1468408"/>
                </a:lnTo>
                <a:lnTo>
                  <a:pt x="0" y="1468408"/>
                </a:lnTo>
                <a:lnTo>
                  <a:pt x="0" y="0"/>
                </a:lnTo>
                <a:close/>
              </a:path>
            </a:pathLst>
          </a:custGeom>
          <a:blipFill>
            <a:blip r:embed="rId5"/>
            <a:stretch>
              <a:fillRect l="-101042" t="-84932" b="-11017"/>
            </a:stretch>
          </a:blipFill>
        </p:spPr>
      </p:sp>
      <p:sp>
        <p:nvSpPr>
          <p:cNvPr id="14" name="Freeform 14"/>
          <p:cNvSpPr/>
          <p:nvPr/>
        </p:nvSpPr>
        <p:spPr>
          <a:xfrm>
            <a:off x="15225217" y="3706668"/>
            <a:ext cx="1033001" cy="1078478"/>
          </a:xfrm>
          <a:custGeom>
            <a:avLst/>
            <a:gdLst/>
            <a:ahLst/>
            <a:cxnLst/>
            <a:rect l="l" t="t" r="r" b="b"/>
            <a:pathLst>
              <a:path w="1033001" h="1078478">
                <a:moveTo>
                  <a:pt x="0" y="0"/>
                </a:moveTo>
                <a:lnTo>
                  <a:pt x="1033001" y="0"/>
                </a:lnTo>
                <a:lnTo>
                  <a:pt x="1033001" y="1078478"/>
                </a:lnTo>
                <a:lnTo>
                  <a:pt x="0" y="1078478"/>
                </a:lnTo>
                <a:lnTo>
                  <a:pt x="0" y="0"/>
                </a:lnTo>
                <a:close/>
              </a:path>
            </a:pathLst>
          </a:custGeom>
          <a:blipFill>
            <a:blip r:embed="rId5"/>
            <a:stretch>
              <a:fillRect l="-101042" t="-84932" b="-11017"/>
            </a:stretch>
          </a:blipFill>
        </p:spPr>
      </p:sp>
      <p:sp>
        <p:nvSpPr>
          <p:cNvPr id="15" name="Freeform 15"/>
          <p:cNvSpPr/>
          <p:nvPr/>
        </p:nvSpPr>
        <p:spPr>
          <a:xfrm rot="-5400000">
            <a:off x="8789946" y="2809796"/>
            <a:ext cx="708108" cy="739282"/>
          </a:xfrm>
          <a:custGeom>
            <a:avLst/>
            <a:gdLst/>
            <a:ahLst/>
            <a:cxnLst/>
            <a:rect l="l" t="t" r="r" b="b"/>
            <a:pathLst>
              <a:path w="708108" h="739282">
                <a:moveTo>
                  <a:pt x="0" y="0"/>
                </a:moveTo>
                <a:lnTo>
                  <a:pt x="708108" y="0"/>
                </a:lnTo>
                <a:lnTo>
                  <a:pt x="708108" y="739282"/>
                </a:lnTo>
                <a:lnTo>
                  <a:pt x="0" y="739282"/>
                </a:lnTo>
                <a:lnTo>
                  <a:pt x="0" y="0"/>
                </a:lnTo>
                <a:close/>
              </a:path>
            </a:pathLst>
          </a:custGeom>
          <a:blipFill>
            <a:blip r:embed="rId6"/>
            <a:stretch>
              <a:fillRect l="-101042" t="-84932" b="-11017"/>
            </a:stretch>
          </a:blipFill>
        </p:spPr>
      </p:sp>
      <p:sp>
        <p:nvSpPr>
          <p:cNvPr id="16" name="TextBox 16"/>
          <p:cNvSpPr txBox="1"/>
          <p:nvPr/>
        </p:nvSpPr>
        <p:spPr>
          <a:xfrm>
            <a:off x="3657525" y="3314545"/>
            <a:ext cx="10735460" cy="6443980"/>
          </a:xfrm>
          <a:prstGeom prst="rect">
            <a:avLst/>
          </a:prstGeom>
        </p:spPr>
        <p:txBody>
          <a:bodyPr lIns="0" tIns="0" rIns="0" bIns="0" rtlCol="0" anchor="t">
            <a:spAutoFit/>
          </a:bodyPr>
          <a:lstStyle/>
          <a:p>
            <a:pPr marL="583565" lvl="1" indent="-291465" algn="ctr">
              <a:lnSpc>
                <a:spcPts val="3350"/>
              </a:lnSpc>
              <a:buAutoNum type="arabicPeriod"/>
            </a:pPr>
            <a:r>
              <a:rPr lang="en-US" sz="2400" b="1">
                <a:solidFill>
                  <a:srgbClr val="5E4840"/>
                </a:solidFill>
                <a:latin typeface="Monterchi Sans Bold" panose="02000503060000020004"/>
                <a:ea typeface="Monterchi Sans Bold" panose="02000503060000020004"/>
                <a:cs typeface="Monterchi Sans Bold" panose="02000503060000020004"/>
                <a:sym typeface="Monterchi Sans Bold" panose="02000503060000020004"/>
              </a:rPr>
              <a:t>Impact: Flight disruptions significantly affect airline operations and passenger experiences.</a:t>
            </a:r>
            <a:endParaRPr lang="en-US" sz="2400" b="1">
              <a:solidFill>
                <a:srgbClr val="5E4840"/>
              </a:solidFill>
              <a:latin typeface="Monterchi Sans Bold" panose="02000503060000020004"/>
              <a:ea typeface="Monterchi Sans Bold" panose="02000503060000020004"/>
              <a:cs typeface="Monterchi Sans Bold" panose="02000503060000020004"/>
              <a:sym typeface="Monterchi Sans Bold" panose="02000503060000020004"/>
            </a:endParaRPr>
          </a:p>
          <a:p>
            <a:pPr marL="583565" lvl="1" indent="-291465" algn="ctr">
              <a:lnSpc>
                <a:spcPts val="3350"/>
              </a:lnSpc>
              <a:buAutoNum type="arabicPeriod"/>
            </a:pPr>
            <a:r>
              <a:rPr lang="en-US" sz="2400" b="1">
                <a:solidFill>
                  <a:srgbClr val="5E4840"/>
                </a:solidFill>
                <a:latin typeface="Monterchi Sans Bold" panose="02000503060000020004"/>
                <a:ea typeface="Monterchi Sans Bold" panose="02000503060000020004"/>
                <a:cs typeface="Monterchi Sans Bold" panose="02000503060000020004"/>
                <a:sym typeface="Monterchi Sans Bold" panose="02000503060000020004"/>
              </a:rPr>
              <a:t>Data Cleaning: Addressed missing values, outliers, and data type mismatches.</a:t>
            </a:r>
            <a:endParaRPr lang="en-US" sz="2400" b="1">
              <a:solidFill>
                <a:srgbClr val="5E4840"/>
              </a:solidFill>
              <a:latin typeface="Monterchi Sans Bold" panose="02000503060000020004"/>
              <a:ea typeface="Monterchi Sans Bold" panose="02000503060000020004"/>
              <a:cs typeface="Monterchi Sans Bold" panose="02000503060000020004"/>
              <a:sym typeface="Monterchi Sans Bold" panose="02000503060000020004"/>
            </a:endParaRPr>
          </a:p>
          <a:p>
            <a:pPr marL="583565" lvl="1" indent="-291465" algn="ctr">
              <a:lnSpc>
                <a:spcPts val="3350"/>
              </a:lnSpc>
              <a:buAutoNum type="arabicPeriod"/>
            </a:pPr>
            <a:r>
              <a:rPr lang="en-US" sz="2400" b="1">
                <a:solidFill>
                  <a:srgbClr val="5E4840"/>
                </a:solidFill>
                <a:latin typeface="Monterchi Sans Bold" panose="02000503060000020004"/>
                <a:ea typeface="Monterchi Sans Bold" panose="02000503060000020004"/>
                <a:cs typeface="Monterchi Sans Bold" panose="02000503060000020004"/>
                <a:sym typeface="Monterchi Sans Bold" panose="02000503060000020004"/>
              </a:rPr>
              <a:t>Rates: Cancellation and diversion rates were below the acceptable range (2-3%).</a:t>
            </a:r>
            <a:endParaRPr lang="en-US" sz="2400" b="1">
              <a:solidFill>
                <a:srgbClr val="5E4840"/>
              </a:solidFill>
              <a:latin typeface="Monterchi Sans Bold" panose="02000503060000020004"/>
              <a:ea typeface="Monterchi Sans Bold" panose="02000503060000020004"/>
              <a:cs typeface="Monterchi Sans Bold" panose="02000503060000020004"/>
              <a:sym typeface="Monterchi Sans Bold" panose="02000503060000020004"/>
            </a:endParaRPr>
          </a:p>
          <a:p>
            <a:pPr marL="583565" lvl="1" indent="-291465" algn="ctr">
              <a:lnSpc>
                <a:spcPts val="3350"/>
              </a:lnSpc>
              <a:buAutoNum type="arabicPeriod"/>
            </a:pPr>
            <a:r>
              <a:rPr lang="en-US" sz="2400" b="1">
                <a:solidFill>
                  <a:srgbClr val="5E4840"/>
                </a:solidFill>
                <a:latin typeface="Monterchi Sans Bold" panose="02000503060000020004"/>
                <a:ea typeface="Monterchi Sans Bold" panose="02000503060000020004"/>
                <a:cs typeface="Monterchi Sans Bold" panose="02000503060000020004"/>
                <a:sym typeface="Monterchi Sans Bold" panose="02000503060000020004"/>
              </a:rPr>
              <a:t>Airlines: American, Southwest, and Delta had the most cancellations due to crew and mechanical issues. Spirit Airlines had a high cancellation rate.</a:t>
            </a:r>
            <a:endParaRPr lang="en-US" sz="2400" b="1">
              <a:solidFill>
                <a:srgbClr val="5E4840"/>
              </a:solidFill>
              <a:latin typeface="Monterchi Sans Bold" panose="02000503060000020004"/>
              <a:ea typeface="Monterchi Sans Bold" panose="02000503060000020004"/>
              <a:cs typeface="Monterchi Sans Bold" panose="02000503060000020004"/>
              <a:sym typeface="Monterchi Sans Bold" panose="02000503060000020004"/>
            </a:endParaRPr>
          </a:p>
          <a:p>
            <a:pPr marL="583565" lvl="1" indent="-291465" algn="ctr">
              <a:lnSpc>
                <a:spcPts val="3350"/>
              </a:lnSpc>
              <a:buAutoNum type="arabicPeriod"/>
            </a:pPr>
            <a:r>
              <a:rPr lang="en-US" sz="2400" b="1">
                <a:solidFill>
                  <a:srgbClr val="5E4840"/>
                </a:solidFill>
                <a:latin typeface="Monterchi Sans Bold" panose="02000503060000020004"/>
                <a:ea typeface="Monterchi Sans Bold" panose="02000503060000020004"/>
                <a:cs typeface="Monterchi Sans Bold" panose="02000503060000020004"/>
                <a:sym typeface="Monterchi Sans Bold" panose="02000503060000020004"/>
              </a:rPr>
              <a:t>Trends: June had the most diverted flights; September had the least. Morning and evening flights were most often diverted.</a:t>
            </a:r>
            <a:endParaRPr lang="en-US" sz="2400" b="1">
              <a:solidFill>
                <a:srgbClr val="5E4840"/>
              </a:solidFill>
              <a:latin typeface="Monterchi Sans Bold" panose="02000503060000020004"/>
              <a:ea typeface="Monterchi Sans Bold" panose="02000503060000020004"/>
              <a:cs typeface="Monterchi Sans Bold" panose="02000503060000020004"/>
              <a:sym typeface="Monterchi Sans Bold" panose="02000503060000020004"/>
            </a:endParaRPr>
          </a:p>
          <a:p>
            <a:pPr marL="583565" lvl="1" indent="-291465" algn="ctr">
              <a:lnSpc>
                <a:spcPts val="3350"/>
              </a:lnSpc>
              <a:buAutoNum type="arabicPeriod"/>
            </a:pPr>
            <a:r>
              <a:rPr lang="en-US" sz="2400" b="1">
                <a:solidFill>
                  <a:srgbClr val="5E4840"/>
                </a:solidFill>
                <a:latin typeface="Monterchi Sans Bold" panose="02000503060000020004"/>
                <a:ea typeface="Monterchi Sans Bold" panose="02000503060000020004"/>
                <a:cs typeface="Monterchi Sans Bold" panose="02000503060000020004"/>
                <a:sym typeface="Monterchi Sans Bold" panose="02000503060000020004"/>
              </a:rPr>
              <a:t>Delays: Most flights were on time, but significant delays impacted averages. Delta had high departure delays but arrived early. June had the highest delays.</a:t>
            </a:r>
            <a:endParaRPr lang="en-US" sz="2400" b="1">
              <a:solidFill>
                <a:srgbClr val="5E4840"/>
              </a:solidFill>
              <a:latin typeface="Monterchi Sans Bold" panose="02000503060000020004"/>
              <a:ea typeface="Monterchi Sans Bold" panose="02000503060000020004"/>
              <a:cs typeface="Monterchi Sans Bold" panose="02000503060000020004"/>
              <a:sym typeface="Monterchi Sans Bold" panose="02000503060000020004"/>
            </a:endParaRPr>
          </a:p>
          <a:p>
            <a:pPr marL="583565" lvl="1" indent="-291465" algn="ctr">
              <a:lnSpc>
                <a:spcPts val="3350"/>
              </a:lnSpc>
              <a:buAutoNum type="arabicPeriod"/>
            </a:pPr>
            <a:r>
              <a:rPr lang="en-US" sz="2400" b="1">
                <a:solidFill>
                  <a:srgbClr val="5E4840"/>
                </a:solidFill>
                <a:latin typeface="Monterchi Sans Bold" panose="02000503060000020004"/>
                <a:ea typeface="Monterchi Sans Bold" panose="02000503060000020004"/>
                <a:cs typeface="Monterchi Sans Bold" panose="02000503060000020004"/>
                <a:sym typeface="Monterchi Sans Bold" panose="02000503060000020004"/>
              </a:rPr>
              <a:t>Efficiency: Security delays and taxi times were within acceptable limits.</a:t>
            </a:r>
            <a:endParaRPr lang="en-US" sz="2400" b="1">
              <a:solidFill>
                <a:srgbClr val="5E4840"/>
              </a:solidFill>
              <a:latin typeface="Monterchi Sans Bold" panose="02000503060000020004"/>
              <a:ea typeface="Monterchi Sans Bold" panose="02000503060000020004"/>
              <a:cs typeface="Monterchi Sans Bold" panose="02000503060000020004"/>
              <a:sym typeface="Monterchi Sans Bold" panose="02000503060000020004"/>
            </a:endParaRPr>
          </a:p>
          <a:p>
            <a:pPr algn="ctr">
              <a:lnSpc>
                <a:spcPts val="3350"/>
              </a:lnSpc>
            </a:pPr>
            <a:endParaRPr sz="2400"/>
          </a:p>
        </p:txBody>
      </p:sp>
      <p:sp>
        <p:nvSpPr>
          <p:cNvPr id="17" name="Freeform 17"/>
          <p:cNvSpPr/>
          <p:nvPr/>
        </p:nvSpPr>
        <p:spPr>
          <a:xfrm rot="-1087373">
            <a:off x="-2735776" y="7681023"/>
            <a:ext cx="6892810" cy="2774356"/>
          </a:xfrm>
          <a:custGeom>
            <a:avLst/>
            <a:gdLst/>
            <a:ahLst/>
            <a:cxnLst/>
            <a:rect l="l" t="t" r="r" b="b"/>
            <a:pathLst>
              <a:path w="6892810" h="2774356">
                <a:moveTo>
                  <a:pt x="0" y="0"/>
                </a:moveTo>
                <a:lnTo>
                  <a:pt x="6892810" y="0"/>
                </a:lnTo>
                <a:lnTo>
                  <a:pt x="6892810" y="2774356"/>
                </a:lnTo>
                <a:lnTo>
                  <a:pt x="0" y="2774356"/>
                </a:lnTo>
                <a:lnTo>
                  <a:pt x="0" y="0"/>
                </a:lnTo>
                <a:close/>
              </a:path>
            </a:pathLst>
          </a:custGeom>
          <a:blipFill>
            <a:blip r:embed="rId7"/>
            <a:stretch>
              <a:fillRect/>
            </a:stretch>
          </a:blipFill>
        </p:spPr>
      </p:sp>
      <p:sp>
        <p:nvSpPr>
          <p:cNvPr id="18" name="Freeform 18"/>
          <p:cNvSpPr/>
          <p:nvPr/>
        </p:nvSpPr>
        <p:spPr>
          <a:xfrm>
            <a:off x="-6276959" y="-187043"/>
            <a:ext cx="9981922" cy="3720535"/>
          </a:xfrm>
          <a:custGeom>
            <a:avLst/>
            <a:gdLst/>
            <a:ahLst/>
            <a:cxnLst/>
            <a:rect l="l" t="t" r="r" b="b"/>
            <a:pathLst>
              <a:path w="9981922" h="3720535">
                <a:moveTo>
                  <a:pt x="0" y="0"/>
                </a:moveTo>
                <a:lnTo>
                  <a:pt x="9981922" y="0"/>
                </a:lnTo>
                <a:lnTo>
                  <a:pt x="9981922" y="3720534"/>
                </a:lnTo>
                <a:lnTo>
                  <a:pt x="0" y="3720534"/>
                </a:lnTo>
                <a:lnTo>
                  <a:pt x="0" y="0"/>
                </a:lnTo>
                <a:close/>
              </a:path>
            </a:pathLst>
          </a:custGeom>
          <a:blipFill>
            <a:blip r:embed="rId8"/>
            <a:stretch>
              <a:fillRect/>
            </a:stretch>
          </a:blipFill>
        </p:spPr>
      </p:sp>
      <p:sp>
        <p:nvSpPr>
          <p:cNvPr id="19" name="TextBox 19"/>
          <p:cNvSpPr txBox="1"/>
          <p:nvPr/>
        </p:nvSpPr>
        <p:spPr>
          <a:xfrm>
            <a:off x="-833485" y="528310"/>
            <a:ext cx="2956108" cy="2005350"/>
          </a:xfrm>
          <a:prstGeom prst="rect">
            <a:avLst/>
          </a:prstGeom>
        </p:spPr>
        <p:txBody>
          <a:bodyPr lIns="0" tIns="0" rIns="0" bIns="0" rtlCol="0" anchor="t">
            <a:spAutoFit/>
          </a:bodyPr>
          <a:lstStyle/>
          <a:p>
            <a:pPr algn="ctr">
              <a:lnSpc>
                <a:spcPts val="14795"/>
              </a:lnSpc>
            </a:pPr>
            <a:r>
              <a:rPr lang="en-US" sz="15100" b="1">
                <a:solidFill>
                  <a:srgbClr val="493423"/>
                </a:solidFill>
                <a:latin typeface="Obra Letra Bold"/>
                <a:ea typeface="Obra Letra Bold"/>
                <a:cs typeface="Obra Letra Bold"/>
                <a:sym typeface="Obra Letra Bold"/>
              </a:rPr>
              <a:t>05</a:t>
            </a:r>
            <a:endParaRPr lang="en-US" sz="15100" b="1">
              <a:solidFill>
                <a:srgbClr val="493423"/>
              </a:solidFill>
              <a:latin typeface="Obra Letra Bold"/>
              <a:ea typeface="Obra Letra Bold"/>
              <a:cs typeface="Obra Letra Bold"/>
              <a:sym typeface="Obra Letra Bold"/>
            </a:endParaRPr>
          </a:p>
        </p:txBody>
      </p:sp>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296935" y="-548610"/>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1"/>
            <a:stretch>
              <a:fillRect t="-78077" r="-1486" b="-81883"/>
            </a:stretch>
          </a:blipFill>
        </p:spPr>
      </p:sp>
      <p:sp>
        <p:nvSpPr>
          <p:cNvPr id="3" name="Freeform 3"/>
          <p:cNvSpPr/>
          <p:nvPr/>
        </p:nvSpPr>
        <p:spPr>
          <a:xfrm rot="-10800000">
            <a:off x="2754468" y="599614"/>
            <a:ext cx="12519703" cy="9378395"/>
          </a:xfrm>
          <a:custGeom>
            <a:avLst/>
            <a:gdLst/>
            <a:ahLst/>
            <a:cxnLst/>
            <a:rect l="l" t="t" r="r" b="b"/>
            <a:pathLst>
              <a:path w="12519703" h="9378395">
                <a:moveTo>
                  <a:pt x="0" y="0"/>
                </a:moveTo>
                <a:lnTo>
                  <a:pt x="12519703" y="0"/>
                </a:lnTo>
                <a:lnTo>
                  <a:pt x="12519703" y="9378395"/>
                </a:lnTo>
                <a:lnTo>
                  <a:pt x="0" y="9378395"/>
                </a:lnTo>
                <a:lnTo>
                  <a:pt x="0" y="0"/>
                </a:lnTo>
                <a:close/>
              </a:path>
            </a:pathLst>
          </a:custGeom>
          <a:blipFill>
            <a:blip r:embed="rId2"/>
            <a:stretch>
              <a:fillRect/>
            </a:stretch>
          </a:blipFill>
        </p:spPr>
      </p:sp>
      <p:grpSp>
        <p:nvGrpSpPr>
          <p:cNvPr id="4" name="Group 4"/>
          <p:cNvGrpSpPr/>
          <p:nvPr/>
        </p:nvGrpSpPr>
        <p:grpSpPr>
          <a:xfrm rot="0">
            <a:off x="-1778953" y="-1335955"/>
            <a:ext cx="4285771" cy="12790609"/>
            <a:chOff x="0" y="0"/>
            <a:chExt cx="3263900" cy="9740900"/>
          </a:xfrm>
        </p:grpSpPr>
        <p:sp>
          <p:nvSpPr>
            <p:cNvPr id="5" name="Freeform 5"/>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r="-99892"/>
              </a:stretch>
            </a:blipFill>
          </p:spPr>
        </p:sp>
      </p:grpSp>
      <p:grpSp>
        <p:nvGrpSpPr>
          <p:cNvPr id="6" name="Group 6"/>
          <p:cNvGrpSpPr/>
          <p:nvPr/>
        </p:nvGrpSpPr>
        <p:grpSpPr>
          <a:xfrm rot="-10800000">
            <a:off x="15521821" y="-1106493"/>
            <a:ext cx="4285771" cy="12790609"/>
            <a:chOff x="0" y="0"/>
            <a:chExt cx="3263900" cy="9740900"/>
          </a:xfrm>
        </p:grpSpPr>
        <p:sp>
          <p:nvSpPr>
            <p:cNvPr id="7" name="Freeform 7"/>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r="-99892"/>
              </a:stretch>
            </a:blipFill>
          </p:spPr>
        </p:sp>
      </p:grpSp>
      <p:sp>
        <p:nvSpPr>
          <p:cNvPr id="8" name="Freeform 8"/>
          <p:cNvSpPr/>
          <p:nvPr/>
        </p:nvSpPr>
        <p:spPr>
          <a:xfrm rot="3901450">
            <a:off x="13846173" y="7566319"/>
            <a:ext cx="2284159" cy="2370074"/>
          </a:xfrm>
          <a:custGeom>
            <a:avLst/>
            <a:gdLst/>
            <a:ahLst/>
            <a:cxnLst/>
            <a:rect l="l" t="t" r="r" b="b"/>
            <a:pathLst>
              <a:path w="2284159" h="2370074">
                <a:moveTo>
                  <a:pt x="0" y="0"/>
                </a:moveTo>
                <a:lnTo>
                  <a:pt x="2284159" y="0"/>
                </a:lnTo>
                <a:lnTo>
                  <a:pt x="2284159" y="2370074"/>
                </a:lnTo>
                <a:lnTo>
                  <a:pt x="0" y="2370074"/>
                </a:lnTo>
                <a:lnTo>
                  <a:pt x="0" y="0"/>
                </a:lnTo>
                <a:close/>
              </a:path>
            </a:pathLst>
          </a:custGeom>
          <a:blipFill>
            <a:blip r:embed="rId4"/>
            <a:stretch>
              <a:fillRect/>
            </a:stretch>
          </a:blipFill>
        </p:spPr>
      </p:sp>
      <p:sp>
        <p:nvSpPr>
          <p:cNvPr id="9" name="TextBox 9"/>
          <p:cNvSpPr txBox="1"/>
          <p:nvPr/>
        </p:nvSpPr>
        <p:spPr>
          <a:xfrm>
            <a:off x="2836055" y="3512956"/>
            <a:ext cx="12152198" cy="4419219"/>
          </a:xfrm>
          <a:prstGeom prst="rect">
            <a:avLst/>
          </a:prstGeom>
        </p:spPr>
        <p:txBody>
          <a:bodyPr lIns="0" tIns="0" rIns="0" bIns="0" rtlCol="0" anchor="t">
            <a:spAutoFit/>
          </a:bodyPr>
          <a:lstStyle/>
          <a:p>
            <a:pPr algn="ctr">
              <a:lnSpc>
                <a:spcPts val="16760"/>
              </a:lnSpc>
            </a:pPr>
            <a:r>
              <a:rPr lang="en-US" sz="17100" b="1">
                <a:solidFill>
                  <a:srgbClr val="493423"/>
                </a:solidFill>
                <a:latin typeface="Obra Letra Bold"/>
                <a:ea typeface="Obra Letra Bold"/>
                <a:cs typeface="Obra Letra Bold"/>
                <a:sym typeface="Obra Letra Bold"/>
              </a:rPr>
              <a:t>Thank</a:t>
            </a:r>
            <a:endParaRPr lang="en-US" sz="17100" b="1">
              <a:solidFill>
                <a:srgbClr val="493423"/>
              </a:solidFill>
              <a:latin typeface="Obra Letra Bold"/>
              <a:ea typeface="Obra Letra Bold"/>
              <a:cs typeface="Obra Letra Bold"/>
              <a:sym typeface="Obra Letra Bold"/>
            </a:endParaRPr>
          </a:p>
          <a:p>
            <a:pPr algn="ctr">
              <a:lnSpc>
                <a:spcPts val="16760"/>
              </a:lnSpc>
            </a:pPr>
            <a:r>
              <a:rPr lang="en-US" sz="17100" b="1">
                <a:solidFill>
                  <a:srgbClr val="493423"/>
                </a:solidFill>
                <a:latin typeface="Obra Letra Bold"/>
                <a:ea typeface="Obra Letra Bold"/>
                <a:cs typeface="Obra Letra Bold"/>
                <a:sym typeface="Obra Letra Bold"/>
              </a:rPr>
              <a:t>you</a:t>
            </a:r>
            <a:endParaRPr lang="en-US" sz="17100" b="1">
              <a:solidFill>
                <a:srgbClr val="493423"/>
              </a:solidFill>
              <a:latin typeface="Obra Letra Bold"/>
              <a:ea typeface="Obra Letra Bold"/>
              <a:cs typeface="Obra Letra Bold"/>
              <a:sym typeface="Obra Letra Bold"/>
            </a:endParaRPr>
          </a:p>
        </p:txBody>
      </p:sp>
      <p:sp>
        <p:nvSpPr>
          <p:cNvPr id="10" name="Freeform 10"/>
          <p:cNvSpPr/>
          <p:nvPr/>
        </p:nvSpPr>
        <p:spPr>
          <a:xfrm rot="-8555375" flipH="1">
            <a:off x="13952307" y="-2785349"/>
            <a:ext cx="5428145" cy="6401743"/>
          </a:xfrm>
          <a:custGeom>
            <a:avLst/>
            <a:gdLst/>
            <a:ahLst/>
            <a:cxnLst/>
            <a:rect l="l" t="t" r="r" b="b"/>
            <a:pathLst>
              <a:path w="5428145" h="6401743">
                <a:moveTo>
                  <a:pt x="5428144" y="0"/>
                </a:moveTo>
                <a:lnTo>
                  <a:pt x="0" y="0"/>
                </a:lnTo>
                <a:lnTo>
                  <a:pt x="0" y="6401744"/>
                </a:lnTo>
                <a:lnTo>
                  <a:pt x="5428144" y="6401744"/>
                </a:lnTo>
                <a:lnTo>
                  <a:pt x="5428144" y="0"/>
                </a:lnTo>
                <a:close/>
              </a:path>
            </a:pathLst>
          </a:custGeom>
          <a:blipFill>
            <a:blip r:embed="rId5"/>
            <a:stretch>
              <a:fillRect/>
            </a:stretch>
          </a:blipFill>
        </p:spPr>
      </p:sp>
      <p:sp>
        <p:nvSpPr>
          <p:cNvPr id="11" name="Freeform 11"/>
          <p:cNvSpPr/>
          <p:nvPr/>
        </p:nvSpPr>
        <p:spPr>
          <a:xfrm>
            <a:off x="10374084" y="1939680"/>
            <a:ext cx="3638549" cy="774019"/>
          </a:xfrm>
          <a:custGeom>
            <a:avLst/>
            <a:gdLst/>
            <a:ahLst/>
            <a:cxnLst/>
            <a:rect l="l" t="t" r="r" b="b"/>
            <a:pathLst>
              <a:path w="3638549" h="774019">
                <a:moveTo>
                  <a:pt x="0" y="0"/>
                </a:moveTo>
                <a:lnTo>
                  <a:pt x="3638550" y="0"/>
                </a:lnTo>
                <a:lnTo>
                  <a:pt x="3638550" y="774018"/>
                </a:lnTo>
                <a:lnTo>
                  <a:pt x="0" y="774018"/>
                </a:lnTo>
                <a:lnTo>
                  <a:pt x="0" y="0"/>
                </a:lnTo>
                <a:close/>
              </a:path>
            </a:pathLst>
          </a:custGeom>
          <a:blipFill>
            <a:blip r:embed="rId6"/>
            <a:stretch>
              <a:fillRect/>
            </a:stretch>
          </a:blipFill>
        </p:spPr>
      </p:sp>
      <p:sp>
        <p:nvSpPr>
          <p:cNvPr id="12" name="Freeform 12"/>
          <p:cNvSpPr/>
          <p:nvPr/>
        </p:nvSpPr>
        <p:spPr>
          <a:xfrm rot="-10800000" flipV="1">
            <a:off x="4403048" y="1939680"/>
            <a:ext cx="3638549" cy="774019"/>
          </a:xfrm>
          <a:custGeom>
            <a:avLst/>
            <a:gdLst/>
            <a:ahLst/>
            <a:cxnLst/>
            <a:rect l="l" t="t" r="r" b="b"/>
            <a:pathLst>
              <a:path w="3638549" h="774019">
                <a:moveTo>
                  <a:pt x="0" y="774018"/>
                </a:moveTo>
                <a:lnTo>
                  <a:pt x="3638549" y="774018"/>
                </a:lnTo>
                <a:lnTo>
                  <a:pt x="3638549" y="0"/>
                </a:lnTo>
                <a:lnTo>
                  <a:pt x="0" y="0"/>
                </a:lnTo>
                <a:lnTo>
                  <a:pt x="0" y="774018"/>
                </a:lnTo>
                <a:close/>
              </a:path>
            </a:pathLst>
          </a:custGeom>
          <a:blipFill>
            <a:blip r:embed="rId6"/>
            <a:stretch>
              <a:fillRect/>
            </a:stretch>
          </a:blipFill>
        </p:spPr>
      </p:sp>
      <p:sp>
        <p:nvSpPr>
          <p:cNvPr id="13" name="Freeform 13"/>
          <p:cNvSpPr/>
          <p:nvPr/>
        </p:nvSpPr>
        <p:spPr>
          <a:xfrm rot="1318415" flipH="1">
            <a:off x="-542780" y="6057428"/>
            <a:ext cx="5428145" cy="6401743"/>
          </a:xfrm>
          <a:custGeom>
            <a:avLst/>
            <a:gdLst/>
            <a:ahLst/>
            <a:cxnLst/>
            <a:rect l="l" t="t" r="r" b="b"/>
            <a:pathLst>
              <a:path w="5428145" h="6401743">
                <a:moveTo>
                  <a:pt x="5428145" y="0"/>
                </a:moveTo>
                <a:lnTo>
                  <a:pt x="0" y="0"/>
                </a:lnTo>
                <a:lnTo>
                  <a:pt x="0" y="6401744"/>
                </a:lnTo>
                <a:lnTo>
                  <a:pt x="5428145" y="6401744"/>
                </a:lnTo>
                <a:lnTo>
                  <a:pt x="5428145" y="0"/>
                </a:lnTo>
                <a:close/>
              </a:path>
            </a:pathLst>
          </a:custGeom>
          <a:blipFill>
            <a:blip r:embed="rId5"/>
            <a:stretch>
              <a:fillRect/>
            </a:stretch>
          </a:blipFill>
        </p:spPr>
      </p:sp>
      <p:sp>
        <p:nvSpPr>
          <p:cNvPr id="14" name="TextBox 14"/>
          <p:cNvSpPr txBox="1"/>
          <p:nvPr/>
        </p:nvSpPr>
        <p:spPr>
          <a:xfrm>
            <a:off x="6717363" y="2120002"/>
            <a:ext cx="4853275" cy="388557"/>
          </a:xfrm>
          <a:prstGeom prst="rect">
            <a:avLst/>
          </a:prstGeom>
        </p:spPr>
        <p:txBody>
          <a:bodyPr lIns="0" tIns="0" rIns="0" bIns="0" rtlCol="0" anchor="t">
            <a:spAutoFit/>
          </a:bodyPr>
          <a:lstStyle/>
          <a:p>
            <a:pPr algn="ctr">
              <a:lnSpc>
                <a:spcPts val="3095"/>
              </a:lnSpc>
            </a:pPr>
            <a:r>
              <a:rPr lang="en-US" sz="2690" b="1">
                <a:solidFill>
                  <a:srgbClr val="7E483B"/>
                </a:solidFill>
                <a:latin typeface="Monterchi Sans Bold" panose="02000503060000020004"/>
                <a:ea typeface="Monterchi Sans Bold" panose="02000503060000020004"/>
                <a:cs typeface="Monterchi Sans Bold" panose="02000503060000020004"/>
                <a:sym typeface="Monterchi Sans Bold" panose="02000503060000020004"/>
              </a:rPr>
              <a:t>Amun Intelligence Team</a:t>
            </a:r>
            <a:endParaRPr lang="en-US" sz="2690" b="1">
              <a:solidFill>
                <a:srgbClr val="7E483B"/>
              </a:solidFill>
              <a:latin typeface="Monterchi Sans Bold" panose="02000503060000020004"/>
              <a:ea typeface="Monterchi Sans Bold" panose="02000503060000020004"/>
              <a:cs typeface="Monterchi Sans Bold" panose="02000503060000020004"/>
              <a:sym typeface="Monterchi Sans Bold" panose="02000503060000020004"/>
            </a:endParaRPr>
          </a:p>
        </p:txBody>
      </p:sp>
      <p:sp>
        <p:nvSpPr>
          <p:cNvPr id="15" name="Freeform 15"/>
          <p:cNvSpPr/>
          <p:nvPr/>
        </p:nvSpPr>
        <p:spPr>
          <a:xfrm>
            <a:off x="15790671" y="5007114"/>
            <a:ext cx="1406488" cy="1468408"/>
          </a:xfrm>
          <a:custGeom>
            <a:avLst/>
            <a:gdLst/>
            <a:ahLst/>
            <a:cxnLst/>
            <a:rect l="l" t="t" r="r" b="b"/>
            <a:pathLst>
              <a:path w="1406488" h="1468408">
                <a:moveTo>
                  <a:pt x="0" y="0"/>
                </a:moveTo>
                <a:lnTo>
                  <a:pt x="1406488" y="0"/>
                </a:lnTo>
                <a:lnTo>
                  <a:pt x="1406488" y="1468408"/>
                </a:lnTo>
                <a:lnTo>
                  <a:pt x="0" y="1468408"/>
                </a:lnTo>
                <a:lnTo>
                  <a:pt x="0" y="0"/>
                </a:lnTo>
                <a:close/>
              </a:path>
            </a:pathLst>
          </a:custGeom>
          <a:blipFill>
            <a:blip r:embed="rId7"/>
            <a:stretch>
              <a:fillRect l="-101042" t="-84932" b="-11017"/>
            </a:stretch>
          </a:blipFill>
        </p:spPr>
      </p:sp>
      <p:sp>
        <p:nvSpPr>
          <p:cNvPr id="16" name="Freeform 16"/>
          <p:cNvSpPr/>
          <p:nvPr/>
        </p:nvSpPr>
        <p:spPr>
          <a:xfrm rot="-7467844">
            <a:off x="1911345" y="354652"/>
            <a:ext cx="2284159" cy="2370074"/>
          </a:xfrm>
          <a:custGeom>
            <a:avLst/>
            <a:gdLst/>
            <a:ahLst/>
            <a:cxnLst/>
            <a:rect l="l" t="t" r="r" b="b"/>
            <a:pathLst>
              <a:path w="2284159" h="2370074">
                <a:moveTo>
                  <a:pt x="0" y="0"/>
                </a:moveTo>
                <a:lnTo>
                  <a:pt x="2284159" y="0"/>
                </a:lnTo>
                <a:lnTo>
                  <a:pt x="2284159" y="2370074"/>
                </a:lnTo>
                <a:lnTo>
                  <a:pt x="0" y="2370074"/>
                </a:lnTo>
                <a:lnTo>
                  <a:pt x="0" y="0"/>
                </a:lnTo>
                <a:close/>
              </a:path>
            </a:pathLst>
          </a:custGeom>
          <a:blipFill>
            <a:blip r:embed="rId4"/>
            <a:stretch>
              <a:fillRect/>
            </a:stretch>
          </a:blipFill>
        </p:spPr>
      </p:sp>
      <p:sp>
        <p:nvSpPr>
          <p:cNvPr id="17" name="Freeform 17"/>
          <p:cNvSpPr/>
          <p:nvPr/>
        </p:nvSpPr>
        <p:spPr>
          <a:xfrm>
            <a:off x="15274171" y="4195924"/>
            <a:ext cx="1033001" cy="1078478"/>
          </a:xfrm>
          <a:custGeom>
            <a:avLst/>
            <a:gdLst/>
            <a:ahLst/>
            <a:cxnLst/>
            <a:rect l="l" t="t" r="r" b="b"/>
            <a:pathLst>
              <a:path w="1033001" h="1078478">
                <a:moveTo>
                  <a:pt x="0" y="0"/>
                </a:moveTo>
                <a:lnTo>
                  <a:pt x="1033001" y="0"/>
                </a:lnTo>
                <a:lnTo>
                  <a:pt x="1033001" y="1078478"/>
                </a:lnTo>
                <a:lnTo>
                  <a:pt x="0" y="1078478"/>
                </a:lnTo>
                <a:lnTo>
                  <a:pt x="0" y="0"/>
                </a:lnTo>
                <a:close/>
              </a:path>
            </a:pathLst>
          </a:custGeom>
          <a:blipFill>
            <a:blip r:embed="rId7"/>
            <a:stretch>
              <a:fillRect l="-101042" t="-84932" b="-11017"/>
            </a:stretch>
          </a:blipFill>
        </p:spPr>
      </p:sp>
      <p:sp>
        <p:nvSpPr>
          <p:cNvPr id="18" name="Freeform 18"/>
          <p:cNvSpPr/>
          <p:nvPr/>
        </p:nvSpPr>
        <p:spPr>
          <a:xfrm>
            <a:off x="1028700" y="3151912"/>
            <a:ext cx="1406488" cy="1468408"/>
          </a:xfrm>
          <a:custGeom>
            <a:avLst/>
            <a:gdLst/>
            <a:ahLst/>
            <a:cxnLst/>
            <a:rect l="l" t="t" r="r" b="b"/>
            <a:pathLst>
              <a:path w="1406488" h="1468408">
                <a:moveTo>
                  <a:pt x="0" y="0"/>
                </a:moveTo>
                <a:lnTo>
                  <a:pt x="1406488" y="0"/>
                </a:lnTo>
                <a:lnTo>
                  <a:pt x="1406488" y="1468408"/>
                </a:lnTo>
                <a:lnTo>
                  <a:pt x="0" y="1468408"/>
                </a:lnTo>
                <a:lnTo>
                  <a:pt x="0" y="0"/>
                </a:lnTo>
                <a:close/>
              </a:path>
            </a:pathLst>
          </a:custGeom>
          <a:blipFill>
            <a:blip r:embed="rId7"/>
            <a:stretch>
              <a:fillRect l="-101042" t="-84932" b="-11017"/>
            </a:stretch>
          </a:blipFill>
        </p:spPr>
      </p:sp>
      <p:sp>
        <p:nvSpPr>
          <p:cNvPr id="19" name="Freeform 19"/>
          <p:cNvSpPr/>
          <p:nvPr/>
        </p:nvSpPr>
        <p:spPr>
          <a:xfrm>
            <a:off x="1654792" y="4467875"/>
            <a:ext cx="1033001" cy="1078478"/>
          </a:xfrm>
          <a:custGeom>
            <a:avLst/>
            <a:gdLst/>
            <a:ahLst/>
            <a:cxnLst/>
            <a:rect l="l" t="t" r="r" b="b"/>
            <a:pathLst>
              <a:path w="1033001" h="1078478">
                <a:moveTo>
                  <a:pt x="0" y="0"/>
                </a:moveTo>
                <a:lnTo>
                  <a:pt x="1033001" y="0"/>
                </a:lnTo>
                <a:lnTo>
                  <a:pt x="1033001" y="1078478"/>
                </a:lnTo>
                <a:lnTo>
                  <a:pt x="0" y="1078478"/>
                </a:lnTo>
                <a:lnTo>
                  <a:pt x="0" y="0"/>
                </a:lnTo>
                <a:close/>
              </a:path>
            </a:pathLst>
          </a:custGeom>
          <a:blipFill>
            <a:blip r:embed="rId7"/>
            <a:stretch>
              <a:fillRect l="-101042" t="-84932" b="-11017"/>
            </a:stretch>
          </a:blipFill>
        </p:spPr>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296935" y="-548610"/>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1"/>
            <a:stretch>
              <a:fillRect t="-78077" r="-1486" b="-81883"/>
            </a:stretch>
          </a:blipFill>
        </p:spPr>
      </p:sp>
      <p:grpSp>
        <p:nvGrpSpPr>
          <p:cNvPr id="3" name="Group 3"/>
          <p:cNvGrpSpPr/>
          <p:nvPr/>
        </p:nvGrpSpPr>
        <p:grpSpPr>
          <a:xfrm rot="0">
            <a:off x="-1576694" y="-1106493"/>
            <a:ext cx="5102147" cy="12790609"/>
            <a:chOff x="0" y="0"/>
            <a:chExt cx="3885625" cy="9740900"/>
          </a:xfrm>
        </p:grpSpPr>
        <p:sp>
          <p:nvSpPr>
            <p:cNvPr id="4" name="Freeform 4"/>
            <p:cNvSpPr/>
            <p:nvPr/>
          </p:nvSpPr>
          <p:spPr>
            <a:xfrm>
              <a:off x="-7620" y="1270"/>
              <a:ext cx="3881149" cy="9728200"/>
            </a:xfrm>
            <a:custGeom>
              <a:avLst/>
              <a:gdLst/>
              <a:ahLst/>
              <a:cxnLst/>
              <a:rect l="l" t="t" r="r" b="b"/>
              <a:pathLst>
                <a:path w="3881149" h="9728200">
                  <a:moveTo>
                    <a:pt x="2287590" y="7110730"/>
                  </a:moveTo>
                  <a:cubicBezTo>
                    <a:pt x="2224089" y="7242810"/>
                    <a:pt x="2299685" y="7686040"/>
                    <a:pt x="2302709" y="7717790"/>
                  </a:cubicBezTo>
                  <a:cubicBezTo>
                    <a:pt x="2264911" y="7961630"/>
                    <a:pt x="2249792" y="9030970"/>
                    <a:pt x="2273983" y="9077960"/>
                  </a:cubicBezTo>
                  <a:cubicBezTo>
                    <a:pt x="2277006" y="9084310"/>
                    <a:pt x="2243744" y="9188450"/>
                    <a:pt x="2234673" y="9232900"/>
                  </a:cubicBezTo>
                  <a:cubicBezTo>
                    <a:pt x="2231649" y="9245600"/>
                    <a:pt x="2287590" y="9589770"/>
                    <a:pt x="2302709" y="9644380"/>
                  </a:cubicBezTo>
                  <a:cubicBezTo>
                    <a:pt x="2311781" y="9673590"/>
                    <a:pt x="2243744" y="9728200"/>
                    <a:pt x="2228625" y="9728200"/>
                  </a:cubicBezTo>
                  <a:cubicBezTo>
                    <a:pt x="2104648" y="9728200"/>
                    <a:pt x="111942" y="9720580"/>
                    <a:pt x="25763" y="9718040"/>
                  </a:cubicBezTo>
                  <a:cubicBezTo>
                    <a:pt x="19715" y="9718040"/>
                    <a:pt x="13668" y="9716770"/>
                    <a:pt x="9132" y="9715500"/>
                  </a:cubicBezTo>
                  <a:cubicBezTo>
                    <a:pt x="0" y="9698990"/>
                    <a:pt x="105895" y="9389110"/>
                    <a:pt x="80192" y="9330690"/>
                  </a:cubicBezTo>
                  <a:cubicBezTo>
                    <a:pt x="87752" y="9301480"/>
                    <a:pt x="167883" y="8868410"/>
                    <a:pt x="169395" y="8859520"/>
                  </a:cubicBezTo>
                  <a:cubicBezTo>
                    <a:pt x="178467" y="8817610"/>
                    <a:pt x="101359" y="8606790"/>
                    <a:pt x="99847" y="8600440"/>
                  </a:cubicBezTo>
                  <a:cubicBezTo>
                    <a:pt x="96823" y="8583930"/>
                    <a:pt x="226848" y="8361680"/>
                    <a:pt x="237431" y="8348980"/>
                  </a:cubicBezTo>
                  <a:cubicBezTo>
                    <a:pt x="244991" y="8338820"/>
                    <a:pt x="219288" y="8234680"/>
                    <a:pt x="210217" y="8215630"/>
                  </a:cubicBezTo>
                  <a:cubicBezTo>
                    <a:pt x="198122" y="8190230"/>
                    <a:pt x="267670" y="7969250"/>
                    <a:pt x="266158" y="7965440"/>
                  </a:cubicBezTo>
                  <a:cubicBezTo>
                    <a:pt x="252551" y="7938770"/>
                    <a:pt x="119502" y="7606030"/>
                    <a:pt x="121014" y="7576820"/>
                  </a:cubicBezTo>
                  <a:cubicBezTo>
                    <a:pt x="122526" y="7539990"/>
                    <a:pt x="166371" y="7122160"/>
                    <a:pt x="169395" y="7094220"/>
                  </a:cubicBezTo>
                  <a:cubicBezTo>
                    <a:pt x="170907" y="7084060"/>
                    <a:pt x="54489" y="6799580"/>
                    <a:pt x="66585" y="6755130"/>
                  </a:cubicBezTo>
                  <a:cubicBezTo>
                    <a:pt x="77168" y="6717030"/>
                    <a:pt x="192074" y="6468110"/>
                    <a:pt x="189050" y="6438900"/>
                  </a:cubicBezTo>
                  <a:cubicBezTo>
                    <a:pt x="184514" y="6409690"/>
                    <a:pt x="154276" y="5913120"/>
                    <a:pt x="157300" y="5905500"/>
                  </a:cubicBezTo>
                  <a:cubicBezTo>
                    <a:pt x="160324" y="5896610"/>
                    <a:pt x="219288" y="5636260"/>
                    <a:pt x="235919" y="5596890"/>
                  </a:cubicBezTo>
                  <a:cubicBezTo>
                    <a:pt x="241967" y="5582920"/>
                    <a:pt x="176955" y="5363210"/>
                    <a:pt x="160324" y="5323840"/>
                  </a:cubicBezTo>
                  <a:cubicBezTo>
                    <a:pt x="151252" y="5302250"/>
                    <a:pt x="179979" y="4937760"/>
                    <a:pt x="179979" y="4933950"/>
                  </a:cubicBezTo>
                  <a:cubicBezTo>
                    <a:pt x="186026" y="4892040"/>
                    <a:pt x="275229" y="4806950"/>
                    <a:pt x="276741" y="4790440"/>
                  </a:cubicBezTo>
                  <a:cubicBezTo>
                    <a:pt x="278253" y="4773930"/>
                    <a:pt x="450612" y="4227830"/>
                    <a:pt x="443052" y="4202430"/>
                  </a:cubicBezTo>
                  <a:cubicBezTo>
                    <a:pt x="441540" y="4197350"/>
                    <a:pt x="529231" y="4121150"/>
                    <a:pt x="532255" y="4097020"/>
                  </a:cubicBezTo>
                  <a:cubicBezTo>
                    <a:pt x="532255" y="4093210"/>
                    <a:pt x="505041" y="3595370"/>
                    <a:pt x="508064" y="3592830"/>
                  </a:cubicBezTo>
                  <a:cubicBezTo>
                    <a:pt x="530743" y="3564890"/>
                    <a:pt x="609363" y="3108960"/>
                    <a:pt x="532255" y="2913380"/>
                  </a:cubicBezTo>
                  <a:cubicBezTo>
                    <a:pt x="530743" y="2909570"/>
                    <a:pt x="793817" y="2291080"/>
                    <a:pt x="801376" y="2273300"/>
                  </a:cubicBezTo>
                  <a:cubicBezTo>
                    <a:pt x="828591" y="2030730"/>
                    <a:pt x="1150629" y="1089660"/>
                    <a:pt x="1150629" y="1061720"/>
                  </a:cubicBezTo>
                  <a:cubicBezTo>
                    <a:pt x="1150629" y="1037590"/>
                    <a:pt x="1298797" y="831850"/>
                    <a:pt x="1283677" y="768350"/>
                  </a:cubicBezTo>
                  <a:cubicBezTo>
                    <a:pt x="1280654" y="754380"/>
                    <a:pt x="1362297" y="601980"/>
                    <a:pt x="1378928" y="565150"/>
                  </a:cubicBezTo>
                  <a:cubicBezTo>
                    <a:pt x="1391023" y="535940"/>
                    <a:pt x="1446964" y="20320"/>
                    <a:pt x="1472667" y="20320"/>
                  </a:cubicBezTo>
                  <a:cubicBezTo>
                    <a:pt x="1679800" y="17780"/>
                    <a:pt x="3568183" y="0"/>
                    <a:pt x="3705767" y="1270"/>
                  </a:cubicBezTo>
                  <a:cubicBezTo>
                    <a:pt x="3751125" y="1270"/>
                    <a:pt x="3760196" y="313690"/>
                    <a:pt x="3760196" y="314960"/>
                  </a:cubicBezTo>
                  <a:cubicBezTo>
                    <a:pt x="3693672" y="544830"/>
                    <a:pt x="3692160" y="687070"/>
                    <a:pt x="3696696" y="698500"/>
                  </a:cubicBezTo>
                  <a:cubicBezTo>
                    <a:pt x="3705767" y="721360"/>
                    <a:pt x="3717863" y="741680"/>
                    <a:pt x="3728446" y="762000"/>
                  </a:cubicBezTo>
                  <a:cubicBezTo>
                    <a:pt x="3686112" y="1205230"/>
                    <a:pt x="3843351" y="1779270"/>
                    <a:pt x="3846376" y="1794510"/>
                  </a:cubicBezTo>
                  <a:cubicBezTo>
                    <a:pt x="3847887" y="1805940"/>
                    <a:pt x="3823697" y="2322830"/>
                    <a:pt x="3826721" y="2341880"/>
                  </a:cubicBezTo>
                  <a:cubicBezTo>
                    <a:pt x="3831256" y="2374900"/>
                    <a:pt x="3872078" y="2472690"/>
                    <a:pt x="3858471" y="2494280"/>
                  </a:cubicBezTo>
                  <a:cubicBezTo>
                    <a:pt x="3850911" y="2506980"/>
                    <a:pt x="3881149" y="3030220"/>
                    <a:pt x="3867542" y="3034030"/>
                  </a:cubicBezTo>
                  <a:cubicBezTo>
                    <a:pt x="3843351" y="3039110"/>
                    <a:pt x="3495611" y="3526790"/>
                    <a:pt x="3495611" y="3538220"/>
                  </a:cubicBezTo>
                  <a:cubicBezTo>
                    <a:pt x="3497123" y="3552190"/>
                    <a:pt x="3506194" y="3600450"/>
                    <a:pt x="3500146" y="3608070"/>
                  </a:cubicBezTo>
                  <a:cubicBezTo>
                    <a:pt x="3491075" y="3622040"/>
                    <a:pt x="3509218" y="3962400"/>
                    <a:pt x="3456301" y="4050030"/>
                  </a:cubicBezTo>
                  <a:cubicBezTo>
                    <a:pt x="3457813" y="4064000"/>
                    <a:pt x="3315693" y="4161790"/>
                    <a:pt x="3315693" y="4165600"/>
                  </a:cubicBezTo>
                  <a:cubicBezTo>
                    <a:pt x="3315693" y="4199890"/>
                    <a:pt x="3061691" y="4499610"/>
                    <a:pt x="3051107" y="4528820"/>
                  </a:cubicBezTo>
                  <a:cubicBezTo>
                    <a:pt x="3040524" y="4554220"/>
                    <a:pt x="2748724" y="4753610"/>
                    <a:pt x="2744188" y="4758690"/>
                  </a:cubicBezTo>
                  <a:cubicBezTo>
                    <a:pt x="2723022" y="4789170"/>
                    <a:pt x="2354114" y="5165090"/>
                    <a:pt x="2360162" y="5177790"/>
                  </a:cubicBezTo>
                  <a:cubicBezTo>
                    <a:pt x="2425174" y="5523230"/>
                    <a:pt x="2281542" y="5957570"/>
                    <a:pt x="2280030" y="5958840"/>
                  </a:cubicBezTo>
                  <a:cubicBezTo>
                    <a:pt x="2254328" y="5980430"/>
                    <a:pt x="2234673" y="6581140"/>
                    <a:pt x="2230137" y="6593840"/>
                  </a:cubicBezTo>
                  <a:cubicBezTo>
                    <a:pt x="2228625" y="6596380"/>
                    <a:pt x="2293637" y="7103110"/>
                    <a:pt x="2287590" y="7110730"/>
                  </a:cubicBezTo>
                  <a:close/>
                </a:path>
              </a:pathLst>
            </a:custGeom>
            <a:blipFill>
              <a:blip r:embed="rId2"/>
              <a:stretch>
                <a:fillRect l="-248206" t="-25" r="-99717" b="-25"/>
              </a:stretch>
            </a:blipFill>
          </p:spPr>
        </p:sp>
      </p:grpSp>
      <p:grpSp>
        <p:nvGrpSpPr>
          <p:cNvPr id="5" name="Group 5"/>
          <p:cNvGrpSpPr/>
          <p:nvPr/>
        </p:nvGrpSpPr>
        <p:grpSpPr>
          <a:xfrm rot="-10800000">
            <a:off x="15521821" y="-1106493"/>
            <a:ext cx="4285771" cy="12790609"/>
            <a:chOff x="0" y="0"/>
            <a:chExt cx="3263900" cy="9740900"/>
          </a:xfrm>
        </p:grpSpPr>
        <p:sp>
          <p:nvSpPr>
            <p:cNvPr id="6" name="Freeform 6"/>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r="-99892"/>
              </a:stretch>
            </a:blipFill>
          </p:spPr>
        </p:sp>
      </p:grpSp>
      <p:sp>
        <p:nvSpPr>
          <p:cNvPr id="7" name="Freeform 7"/>
          <p:cNvSpPr/>
          <p:nvPr/>
        </p:nvSpPr>
        <p:spPr>
          <a:xfrm rot="-10664829">
            <a:off x="1802671" y="425320"/>
            <a:ext cx="13654553" cy="21642663"/>
          </a:xfrm>
          <a:custGeom>
            <a:avLst/>
            <a:gdLst/>
            <a:ahLst/>
            <a:cxnLst/>
            <a:rect l="l" t="t" r="r" b="b"/>
            <a:pathLst>
              <a:path w="13654553" h="21642663">
                <a:moveTo>
                  <a:pt x="0" y="0"/>
                </a:moveTo>
                <a:lnTo>
                  <a:pt x="13654553" y="0"/>
                </a:lnTo>
                <a:lnTo>
                  <a:pt x="13654553" y="21642663"/>
                </a:lnTo>
                <a:lnTo>
                  <a:pt x="0" y="216426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3375648" y="2815566"/>
            <a:ext cx="11536704" cy="1963225"/>
          </a:xfrm>
          <a:prstGeom prst="rect">
            <a:avLst/>
          </a:prstGeom>
        </p:spPr>
        <p:txBody>
          <a:bodyPr lIns="0" tIns="0" rIns="0" bIns="0" rtlCol="0" anchor="t">
            <a:spAutoFit/>
          </a:bodyPr>
          <a:lstStyle/>
          <a:p>
            <a:pPr algn="ctr">
              <a:lnSpc>
                <a:spcPts val="14410"/>
              </a:lnSpc>
            </a:pPr>
            <a:r>
              <a:rPr lang="en-US" sz="14705" b="1">
                <a:solidFill>
                  <a:srgbClr val="493423"/>
                </a:solidFill>
                <a:latin typeface="Obra Letra Bold"/>
                <a:ea typeface="Obra Letra Bold"/>
                <a:cs typeface="Obra Letra Bold"/>
                <a:sym typeface="Obra Letra Bold"/>
              </a:rPr>
              <a:t>Agenda</a:t>
            </a:r>
            <a:endParaRPr lang="en-US" sz="14705" b="1">
              <a:solidFill>
                <a:srgbClr val="493423"/>
              </a:solidFill>
              <a:latin typeface="Obra Letra Bold"/>
              <a:ea typeface="Obra Letra Bold"/>
              <a:cs typeface="Obra Letra Bold"/>
              <a:sym typeface="Obra Letra Bold"/>
            </a:endParaRPr>
          </a:p>
        </p:txBody>
      </p:sp>
      <p:sp>
        <p:nvSpPr>
          <p:cNvPr id="9" name="TextBox 9"/>
          <p:cNvSpPr txBox="1"/>
          <p:nvPr/>
        </p:nvSpPr>
        <p:spPr>
          <a:xfrm>
            <a:off x="6806607" y="4907923"/>
            <a:ext cx="6316461" cy="777955"/>
          </a:xfrm>
          <a:prstGeom prst="rect">
            <a:avLst/>
          </a:prstGeom>
        </p:spPr>
        <p:txBody>
          <a:bodyPr lIns="0" tIns="0" rIns="0" bIns="0" rtlCol="0" anchor="t">
            <a:spAutoFit/>
          </a:bodyPr>
          <a:lstStyle/>
          <a:p>
            <a:pPr algn="l">
              <a:lnSpc>
                <a:spcPts val="6385"/>
              </a:lnSpc>
            </a:pPr>
            <a:r>
              <a:rPr lang="en-US" sz="4800" b="1">
                <a:solidFill>
                  <a:srgbClr val="4A2D0A"/>
                </a:solidFill>
                <a:latin typeface="Monterchi Sans Bold" panose="02000503060000020004"/>
                <a:ea typeface="Monterchi Sans Bold" panose="02000503060000020004"/>
                <a:cs typeface="Monterchi Sans Bold" panose="02000503060000020004"/>
                <a:sym typeface="Monterchi Sans Bold" panose="02000503060000020004"/>
              </a:rPr>
              <a:t>Introduction</a:t>
            </a:r>
            <a:endParaRPr lang="en-US" sz="4800" b="1">
              <a:solidFill>
                <a:srgbClr val="4A2D0A"/>
              </a:solidFill>
              <a:latin typeface="Monterchi Sans Bold" panose="02000503060000020004"/>
              <a:ea typeface="Monterchi Sans Bold" panose="02000503060000020004"/>
              <a:cs typeface="Monterchi Sans Bold" panose="02000503060000020004"/>
              <a:sym typeface="Monterchi Sans Bold" panose="02000503060000020004"/>
            </a:endParaRPr>
          </a:p>
        </p:txBody>
      </p:sp>
      <p:sp>
        <p:nvSpPr>
          <p:cNvPr id="10" name="TextBox 10"/>
          <p:cNvSpPr txBox="1"/>
          <p:nvPr/>
        </p:nvSpPr>
        <p:spPr>
          <a:xfrm>
            <a:off x="5164932" y="4921667"/>
            <a:ext cx="1406165" cy="4361805"/>
          </a:xfrm>
          <a:prstGeom prst="rect">
            <a:avLst/>
          </a:prstGeom>
        </p:spPr>
        <p:txBody>
          <a:bodyPr lIns="0" tIns="0" rIns="0" bIns="0" rtlCol="0" anchor="t">
            <a:spAutoFit/>
          </a:bodyPr>
          <a:lstStyle/>
          <a:p>
            <a:pPr algn="r">
              <a:lnSpc>
                <a:spcPts val="5650"/>
              </a:lnSpc>
            </a:pPr>
            <a:r>
              <a:rPr lang="en-US" sz="6140" b="1">
                <a:solidFill>
                  <a:srgbClr val="493423"/>
                </a:solidFill>
                <a:latin typeface="Obra Letra Bold"/>
                <a:ea typeface="Obra Letra Bold"/>
                <a:cs typeface="Obra Letra Bold"/>
                <a:sym typeface="Obra Letra Bold"/>
              </a:rPr>
              <a:t>01.</a:t>
            </a:r>
            <a:endParaRPr lang="en-US" sz="6140" b="1">
              <a:solidFill>
                <a:srgbClr val="493423"/>
              </a:solidFill>
              <a:latin typeface="Obra Letra Bold"/>
              <a:ea typeface="Obra Letra Bold"/>
              <a:cs typeface="Obra Letra Bold"/>
              <a:sym typeface="Obra Letra Bold"/>
            </a:endParaRPr>
          </a:p>
          <a:p>
            <a:pPr algn="r">
              <a:lnSpc>
                <a:spcPts val="5650"/>
              </a:lnSpc>
            </a:pPr>
            <a:r>
              <a:rPr lang="en-US" sz="6140" b="1">
                <a:solidFill>
                  <a:srgbClr val="493423"/>
                </a:solidFill>
                <a:latin typeface="Obra Letra Bold"/>
                <a:ea typeface="Obra Letra Bold"/>
                <a:cs typeface="Obra Letra Bold"/>
                <a:sym typeface="Obra Letra Bold"/>
              </a:rPr>
              <a:t>02.</a:t>
            </a:r>
            <a:endParaRPr lang="en-US" sz="6140" b="1">
              <a:solidFill>
                <a:srgbClr val="493423"/>
              </a:solidFill>
              <a:latin typeface="Obra Letra Bold"/>
              <a:ea typeface="Obra Letra Bold"/>
              <a:cs typeface="Obra Letra Bold"/>
              <a:sym typeface="Obra Letra Bold"/>
            </a:endParaRPr>
          </a:p>
          <a:p>
            <a:pPr algn="r">
              <a:lnSpc>
                <a:spcPts val="5650"/>
              </a:lnSpc>
            </a:pPr>
            <a:r>
              <a:rPr lang="en-US" sz="6140" b="1">
                <a:solidFill>
                  <a:srgbClr val="493423"/>
                </a:solidFill>
                <a:latin typeface="Obra Letra Bold"/>
                <a:ea typeface="Obra Letra Bold"/>
                <a:cs typeface="Obra Letra Bold"/>
                <a:sym typeface="Obra Letra Bold"/>
              </a:rPr>
              <a:t>03.</a:t>
            </a:r>
            <a:endParaRPr lang="en-US" sz="6140" b="1">
              <a:solidFill>
                <a:srgbClr val="493423"/>
              </a:solidFill>
              <a:latin typeface="Obra Letra Bold"/>
              <a:ea typeface="Obra Letra Bold"/>
              <a:cs typeface="Obra Letra Bold"/>
              <a:sym typeface="Obra Letra Bold"/>
            </a:endParaRPr>
          </a:p>
          <a:p>
            <a:pPr algn="r">
              <a:lnSpc>
                <a:spcPts val="5650"/>
              </a:lnSpc>
            </a:pPr>
            <a:r>
              <a:rPr lang="en-US" sz="6140" b="1">
                <a:solidFill>
                  <a:srgbClr val="493423"/>
                </a:solidFill>
                <a:latin typeface="Obra Letra Bold"/>
                <a:ea typeface="Obra Letra Bold"/>
                <a:cs typeface="Obra Letra Bold"/>
                <a:sym typeface="Obra Letra Bold"/>
              </a:rPr>
              <a:t>04.</a:t>
            </a:r>
            <a:endParaRPr lang="en-US" sz="6140" b="1">
              <a:solidFill>
                <a:srgbClr val="493423"/>
              </a:solidFill>
              <a:latin typeface="Obra Letra Bold"/>
              <a:ea typeface="Obra Letra Bold"/>
              <a:cs typeface="Obra Letra Bold"/>
              <a:sym typeface="Obra Letra Bold"/>
            </a:endParaRPr>
          </a:p>
          <a:p>
            <a:pPr algn="r">
              <a:lnSpc>
                <a:spcPts val="5650"/>
              </a:lnSpc>
            </a:pPr>
            <a:r>
              <a:rPr lang="en-US" sz="6140" b="1">
                <a:solidFill>
                  <a:srgbClr val="493423"/>
                </a:solidFill>
                <a:latin typeface="Obra Letra Bold"/>
                <a:ea typeface="Obra Letra Bold"/>
                <a:cs typeface="Obra Letra Bold"/>
                <a:sym typeface="Obra Letra Bold"/>
              </a:rPr>
              <a:t>05.</a:t>
            </a:r>
            <a:endParaRPr lang="en-US" sz="6140" b="1">
              <a:solidFill>
                <a:srgbClr val="493423"/>
              </a:solidFill>
              <a:latin typeface="Obra Letra Bold"/>
              <a:ea typeface="Obra Letra Bold"/>
              <a:cs typeface="Obra Letra Bold"/>
              <a:sym typeface="Obra Letra Bold"/>
            </a:endParaRPr>
          </a:p>
          <a:p>
            <a:pPr algn="r">
              <a:lnSpc>
                <a:spcPts val="5650"/>
              </a:lnSpc>
            </a:pPr>
          </a:p>
        </p:txBody>
      </p:sp>
      <p:sp>
        <p:nvSpPr>
          <p:cNvPr id="11" name="TextBox 11"/>
          <p:cNvSpPr txBox="1"/>
          <p:nvPr/>
        </p:nvSpPr>
        <p:spPr>
          <a:xfrm>
            <a:off x="6806607" y="5638253"/>
            <a:ext cx="6316461" cy="777955"/>
          </a:xfrm>
          <a:prstGeom prst="rect">
            <a:avLst/>
          </a:prstGeom>
        </p:spPr>
        <p:txBody>
          <a:bodyPr lIns="0" tIns="0" rIns="0" bIns="0" rtlCol="0" anchor="t">
            <a:spAutoFit/>
          </a:bodyPr>
          <a:lstStyle/>
          <a:p>
            <a:pPr algn="l">
              <a:lnSpc>
                <a:spcPts val="6385"/>
              </a:lnSpc>
            </a:pPr>
            <a:r>
              <a:rPr lang="en-US" sz="4800" b="1">
                <a:solidFill>
                  <a:srgbClr val="4A2D0A"/>
                </a:solidFill>
                <a:latin typeface="Monterchi Sans Bold" panose="02000503060000020004"/>
                <a:ea typeface="Monterchi Sans Bold" panose="02000503060000020004"/>
                <a:cs typeface="Monterchi Sans Bold" panose="02000503060000020004"/>
                <a:sym typeface="Monterchi Sans Bold" panose="02000503060000020004"/>
              </a:rPr>
              <a:t>Objectives</a:t>
            </a:r>
            <a:endParaRPr lang="en-US" sz="4800" b="1">
              <a:solidFill>
                <a:srgbClr val="4A2D0A"/>
              </a:solidFill>
              <a:latin typeface="Monterchi Sans Bold" panose="02000503060000020004"/>
              <a:ea typeface="Monterchi Sans Bold" panose="02000503060000020004"/>
              <a:cs typeface="Monterchi Sans Bold" panose="02000503060000020004"/>
              <a:sym typeface="Monterchi Sans Bold" panose="02000503060000020004"/>
            </a:endParaRPr>
          </a:p>
        </p:txBody>
      </p:sp>
      <p:sp>
        <p:nvSpPr>
          <p:cNvPr id="12" name="TextBox 12"/>
          <p:cNvSpPr txBox="1"/>
          <p:nvPr/>
        </p:nvSpPr>
        <p:spPr>
          <a:xfrm>
            <a:off x="6806607" y="6368582"/>
            <a:ext cx="6316461" cy="777955"/>
          </a:xfrm>
          <a:prstGeom prst="rect">
            <a:avLst/>
          </a:prstGeom>
        </p:spPr>
        <p:txBody>
          <a:bodyPr lIns="0" tIns="0" rIns="0" bIns="0" rtlCol="0" anchor="t">
            <a:spAutoFit/>
          </a:bodyPr>
          <a:lstStyle/>
          <a:p>
            <a:pPr algn="l">
              <a:lnSpc>
                <a:spcPts val="6385"/>
              </a:lnSpc>
            </a:pPr>
            <a:r>
              <a:rPr lang="en-US" sz="4800" b="1">
                <a:solidFill>
                  <a:srgbClr val="4A2D0A"/>
                </a:solidFill>
                <a:latin typeface="Monterchi Sans Bold" panose="02000503060000020004"/>
                <a:ea typeface="Monterchi Sans Bold" panose="02000503060000020004"/>
                <a:cs typeface="Monterchi Sans Bold" panose="02000503060000020004"/>
                <a:sym typeface="Monterchi Sans Bold" panose="02000503060000020004"/>
              </a:rPr>
              <a:t>Data Cleaning</a:t>
            </a:r>
            <a:endParaRPr lang="en-US" sz="4800" b="1">
              <a:solidFill>
                <a:srgbClr val="4A2D0A"/>
              </a:solidFill>
              <a:latin typeface="Monterchi Sans Bold" panose="02000503060000020004"/>
              <a:ea typeface="Monterchi Sans Bold" panose="02000503060000020004"/>
              <a:cs typeface="Monterchi Sans Bold" panose="02000503060000020004"/>
              <a:sym typeface="Monterchi Sans Bold" panose="02000503060000020004"/>
            </a:endParaRPr>
          </a:p>
        </p:txBody>
      </p:sp>
      <p:sp>
        <p:nvSpPr>
          <p:cNvPr id="13" name="TextBox 13"/>
          <p:cNvSpPr txBox="1"/>
          <p:nvPr/>
        </p:nvSpPr>
        <p:spPr>
          <a:xfrm>
            <a:off x="6806607" y="7098912"/>
            <a:ext cx="6316461" cy="777955"/>
          </a:xfrm>
          <a:prstGeom prst="rect">
            <a:avLst/>
          </a:prstGeom>
        </p:spPr>
        <p:txBody>
          <a:bodyPr lIns="0" tIns="0" rIns="0" bIns="0" rtlCol="0" anchor="t">
            <a:spAutoFit/>
          </a:bodyPr>
          <a:lstStyle/>
          <a:p>
            <a:pPr algn="l">
              <a:lnSpc>
                <a:spcPts val="6385"/>
              </a:lnSpc>
            </a:pPr>
            <a:r>
              <a:rPr lang="en-US" sz="4800" b="1">
                <a:solidFill>
                  <a:srgbClr val="4A2D0A"/>
                </a:solidFill>
                <a:latin typeface="Monterchi Sans Bold" panose="02000503060000020004"/>
                <a:ea typeface="Monterchi Sans Bold" panose="02000503060000020004"/>
                <a:cs typeface="Monterchi Sans Bold" panose="02000503060000020004"/>
                <a:sym typeface="Monterchi Sans Bold" panose="02000503060000020004"/>
              </a:rPr>
              <a:t>Data Analysis</a:t>
            </a:r>
            <a:endParaRPr lang="en-US" sz="4800" b="1">
              <a:solidFill>
                <a:srgbClr val="4A2D0A"/>
              </a:solidFill>
              <a:latin typeface="Monterchi Sans Bold" panose="02000503060000020004"/>
              <a:ea typeface="Monterchi Sans Bold" panose="02000503060000020004"/>
              <a:cs typeface="Monterchi Sans Bold" panose="02000503060000020004"/>
              <a:sym typeface="Monterchi Sans Bold" panose="02000503060000020004"/>
            </a:endParaRPr>
          </a:p>
        </p:txBody>
      </p:sp>
      <p:sp>
        <p:nvSpPr>
          <p:cNvPr id="14" name="TextBox 14"/>
          <p:cNvSpPr txBox="1"/>
          <p:nvPr/>
        </p:nvSpPr>
        <p:spPr>
          <a:xfrm>
            <a:off x="6806607" y="7829242"/>
            <a:ext cx="6316461" cy="777955"/>
          </a:xfrm>
          <a:prstGeom prst="rect">
            <a:avLst/>
          </a:prstGeom>
        </p:spPr>
        <p:txBody>
          <a:bodyPr lIns="0" tIns="0" rIns="0" bIns="0" rtlCol="0" anchor="t">
            <a:spAutoFit/>
          </a:bodyPr>
          <a:lstStyle/>
          <a:p>
            <a:pPr algn="l">
              <a:lnSpc>
                <a:spcPts val="6385"/>
              </a:lnSpc>
            </a:pPr>
            <a:r>
              <a:rPr lang="en-US" sz="4800" b="1">
                <a:solidFill>
                  <a:srgbClr val="4A2D0A"/>
                </a:solidFill>
                <a:latin typeface="Monterchi Sans Bold" panose="02000503060000020004"/>
                <a:ea typeface="Monterchi Sans Bold" panose="02000503060000020004"/>
                <a:cs typeface="Monterchi Sans Bold" panose="02000503060000020004"/>
                <a:sym typeface="Monterchi Sans Bold" panose="02000503060000020004"/>
              </a:rPr>
              <a:t>Conclusions</a:t>
            </a:r>
            <a:endParaRPr lang="en-US" sz="4800" b="1">
              <a:solidFill>
                <a:srgbClr val="4A2D0A"/>
              </a:solidFill>
              <a:latin typeface="Monterchi Sans Bold" panose="02000503060000020004"/>
              <a:ea typeface="Monterchi Sans Bold" panose="02000503060000020004"/>
              <a:cs typeface="Monterchi Sans Bold" panose="02000503060000020004"/>
              <a:sym typeface="Monterchi Sans Bold" panose="02000503060000020004"/>
            </a:endParaRPr>
          </a:p>
        </p:txBody>
      </p:sp>
      <p:grpSp>
        <p:nvGrpSpPr>
          <p:cNvPr id="15" name="Group 15"/>
          <p:cNvGrpSpPr/>
          <p:nvPr/>
        </p:nvGrpSpPr>
        <p:grpSpPr>
          <a:xfrm rot="0">
            <a:off x="15521821" y="-341167"/>
            <a:ext cx="5524594" cy="12790609"/>
            <a:chOff x="0" y="0"/>
            <a:chExt cx="4207346" cy="9740900"/>
          </a:xfrm>
        </p:grpSpPr>
        <p:sp>
          <p:nvSpPr>
            <p:cNvPr id="16" name="Freeform 16"/>
            <p:cNvSpPr/>
            <p:nvPr/>
          </p:nvSpPr>
          <p:spPr>
            <a:xfrm>
              <a:off x="-7620" y="1270"/>
              <a:ext cx="4201870" cy="9728200"/>
            </a:xfrm>
            <a:custGeom>
              <a:avLst/>
              <a:gdLst/>
              <a:ahLst/>
              <a:cxnLst/>
              <a:rect l="l" t="t" r="r" b="b"/>
              <a:pathLst>
                <a:path w="4201870" h="9728200">
                  <a:moveTo>
                    <a:pt x="2476366" y="7110730"/>
                  </a:moveTo>
                  <a:cubicBezTo>
                    <a:pt x="2407608" y="7242810"/>
                    <a:pt x="2489463" y="7686040"/>
                    <a:pt x="2492737" y="7717790"/>
                  </a:cubicBezTo>
                  <a:cubicBezTo>
                    <a:pt x="2451810" y="7961630"/>
                    <a:pt x="2435439" y="9030970"/>
                    <a:pt x="2461633" y="9077960"/>
                  </a:cubicBezTo>
                  <a:cubicBezTo>
                    <a:pt x="2464907" y="9084310"/>
                    <a:pt x="2428891" y="9188450"/>
                    <a:pt x="2419068" y="9232900"/>
                  </a:cubicBezTo>
                  <a:cubicBezTo>
                    <a:pt x="2415794" y="9245600"/>
                    <a:pt x="2476366" y="9589770"/>
                    <a:pt x="2492737" y="9644380"/>
                  </a:cubicBezTo>
                  <a:cubicBezTo>
                    <a:pt x="2502560" y="9673590"/>
                    <a:pt x="2428891" y="9728200"/>
                    <a:pt x="2412520" y="9728200"/>
                  </a:cubicBezTo>
                  <a:cubicBezTo>
                    <a:pt x="2278277" y="9728200"/>
                    <a:pt x="120580" y="9720580"/>
                    <a:pt x="27265" y="9718040"/>
                  </a:cubicBezTo>
                  <a:cubicBezTo>
                    <a:pt x="20717" y="9718040"/>
                    <a:pt x="14168" y="9716770"/>
                    <a:pt x="9257" y="9715500"/>
                  </a:cubicBezTo>
                  <a:cubicBezTo>
                    <a:pt x="0" y="9698990"/>
                    <a:pt x="114032" y="9389110"/>
                    <a:pt x="86201" y="9330690"/>
                  </a:cubicBezTo>
                  <a:cubicBezTo>
                    <a:pt x="94386" y="9301480"/>
                    <a:pt x="181153" y="8868410"/>
                    <a:pt x="182790" y="8859520"/>
                  </a:cubicBezTo>
                  <a:cubicBezTo>
                    <a:pt x="192612" y="8817610"/>
                    <a:pt x="109120" y="8606790"/>
                    <a:pt x="107483" y="8600440"/>
                  </a:cubicBezTo>
                  <a:cubicBezTo>
                    <a:pt x="104209" y="8583930"/>
                    <a:pt x="245000" y="8361680"/>
                    <a:pt x="256459" y="8348980"/>
                  </a:cubicBezTo>
                  <a:cubicBezTo>
                    <a:pt x="264645" y="8338820"/>
                    <a:pt x="236814" y="8234680"/>
                    <a:pt x="226991" y="8215630"/>
                  </a:cubicBezTo>
                  <a:cubicBezTo>
                    <a:pt x="213895" y="8190230"/>
                    <a:pt x="289201" y="7969250"/>
                    <a:pt x="287564" y="7965440"/>
                  </a:cubicBezTo>
                  <a:cubicBezTo>
                    <a:pt x="272830" y="7938770"/>
                    <a:pt x="128765" y="7606030"/>
                    <a:pt x="130403" y="7576820"/>
                  </a:cubicBezTo>
                  <a:cubicBezTo>
                    <a:pt x="132040" y="7539990"/>
                    <a:pt x="179516" y="7122160"/>
                    <a:pt x="182790" y="7094220"/>
                  </a:cubicBezTo>
                  <a:cubicBezTo>
                    <a:pt x="184427" y="7084060"/>
                    <a:pt x="58370" y="6799580"/>
                    <a:pt x="71467" y="6755130"/>
                  </a:cubicBezTo>
                  <a:cubicBezTo>
                    <a:pt x="82927" y="6717030"/>
                    <a:pt x="207346" y="6468110"/>
                    <a:pt x="204072" y="6438900"/>
                  </a:cubicBezTo>
                  <a:cubicBezTo>
                    <a:pt x="199161" y="6409690"/>
                    <a:pt x="166419" y="5913120"/>
                    <a:pt x="169693" y="5905500"/>
                  </a:cubicBezTo>
                  <a:cubicBezTo>
                    <a:pt x="172967" y="5896610"/>
                    <a:pt x="236814" y="5636260"/>
                    <a:pt x="254822" y="5596890"/>
                  </a:cubicBezTo>
                  <a:cubicBezTo>
                    <a:pt x="261371" y="5582920"/>
                    <a:pt x="190975" y="5363210"/>
                    <a:pt x="172967" y="5323840"/>
                  </a:cubicBezTo>
                  <a:cubicBezTo>
                    <a:pt x="163145" y="5302250"/>
                    <a:pt x="194249" y="4937760"/>
                    <a:pt x="194249" y="4933950"/>
                  </a:cubicBezTo>
                  <a:cubicBezTo>
                    <a:pt x="200798" y="4892040"/>
                    <a:pt x="297387" y="4806950"/>
                    <a:pt x="299024" y="4790440"/>
                  </a:cubicBezTo>
                  <a:cubicBezTo>
                    <a:pt x="300661" y="4773930"/>
                    <a:pt x="487290" y="4227830"/>
                    <a:pt x="479105" y="4202430"/>
                  </a:cubicBezTo>
                  <a:cubicBezTo>
                    <a:pt x="477468" y="4197350"/>
                    <a:pt x="572420" y="4121150"/>
                    <a:pt x="575694" y="4097020"/>
                  </a:cubicBezTo>
                  <a:cubicBezTo>
                    <a:pt x="575694" y="4093210"/>
                    <a:pt x="546226" y="3595370"/>
                    <a:pt x="549500" y="3592830"/>
                  </a:cubicBezTo>
                  <a:cubicBezTo>
                    <a:pt x="574057" y="3564890"/>
                    <a:pt x="659186" y="3108960"/>
                    <a:pt x="575694" y="2913380"/>
                  </a:cubicBezTo>
                  <a:cubicBezTo>
                    <a:pt x="574057" y="2909570"/>
                    <a:pt x="858912" y="2291080"/>
                    <a:pt x="867097" y="2273300"/>
                  </a:cubicBezTo>
                  <a:cubicBezTo>
                    <a:pt x="896565" y="2030730"/>
                    <a:pt x="1245268" y="1089660"/>
                    <a:pt x="1245268" y="1061720"/>
                  </a:cubicBezTo>
                  <a:cubicBezTo>
                    <a:pt x="1245268" y="1037590"/>
                    <a:pt x="1405703" y="831850"/>
                    <a:pt x="1389332" y="768350"/>
                  </a:cubicBezTo>
                  <a:cubicBezTo>
                    <a:pt x="1386058" y="754380"/>
                    <a:pt x="1474461" y="601980"/>
                    <a:pt x="1492469" y="565150"/>
                  </a:cubicBezTo>
                  <a:cubicBezTo>
                    <a:pt x="1505566" y="535940"/>
                    <a:pt x="1566139" y="20320"/>
                    <a:pt x="1593970" y="20320"/>
                  </a:cubicBezTo>
                  <a:cubicBezTo>
                    <a:pt x="1818252" y="17780"/>
                    <a:pt x="3862990" y="0"/>
                    <a:pt x="4011966" y="1270"/>
                  </a:cubicBezTo>
                  <a:cubicBezTo>
                    <a:pt x="4061079" y="1270"/>
                    <a:pt x="4070901" y="313690"/>
                    <a:pt x="4070901" y="314960"/>
                  </a:cubicBezTo>
                  <a:cubicBezTo>
                    <a:pt x="3998869" y="544830"/>
                    <a:pt x="3997232" y="687070"/>
                    <a:pt x="4002143" y="698500"/>
                  </a:cubicBezTo>
                  <a:cubicBezTo>
                    <a:pt x="4011966" y="721360"/>
                    <a:pt x="4025063" y="741680"/>
                    <a:pt x="4036523" y="762000"/>
                  </a:cubicBezTo>
                  <a:cubicBezTo>
                    <a:pt x="3990684" y="1205230"/>
                    <a:pt x="4160942" y="1779270"/>
                    <a:pt x="4164216" y="1794510"/>
                  </a:cubicBezTo>
                  <a:cubicBezTo>
                    <a:pt x="4165853" y="1805940"/>
                    <a:pt x="4139660" y="2322830"/>
                    <a:pt x="4142934" y="2341880"/>
                  </a:cubicBezTo>
                  <a:cubicBezTo>
                    <a:pt x="4147845" y="2374900"/>
                    <a:pt x="4192047" y="2472690"/>
                    <a:pt x="4177313" y="2494280"/>
                  </a:cubicBezTo>
                  <a:cubicBezTo>
                    <a:pt x="4169128" y="2506980"/>
                    <a:pt x="4201870" y="3030220"/>
                    <a:pt x="4187136" y="3034030"/>
                  </a:cubicBezTo>
                  <a:cubicBezTo>
                    <a:pt x="4160942" y="3039110"/>
                    <a:pt x="3784409" y="3526790"/>
                    <a:pt x="3784409" y="3538220"/>
                  </a:cubicBezTo>
                  <a:cubicBezTo>
                    <a:pt x="3786046" y="3552190"/>
                    <a:pt x="3795869" y="3600450"/>
                    <a:pt x="3789320" y="3608070"/>
                  </a:cubicBezTo>
                  <a:cubicBezTo>
                    <a:pt x="3779498" y="3622040"/>
                    <a:pt x="3799143" y="3962400"/>
                    <a:pt x="3741844" y="4050030"/>
                  </a:cubicBezTo>
                  <a:cubicBezTo>
                    <a:pt x="3743482" y="4064000"/>
                    <a:pt x="3589594" y="4161790"/>
                    <a:pt x="3589594" y="4165600"/>
                  </a:cubicBezTo>
                  <a:cubicBezTo>
                    <a:pt x="3589594" y="4199890"/>
                    <a:pt x="3314562" y="4499610"/>
                    <a:pt x="3303102" y="4528820"/>
                  </a:cubicBezTo>
                  <a:cubicBezTo>
                    <a:pt x="3291642" y="4554220"/>
                    <a:pt x="2975682" y="4753610"/>
                    <a:pt x="2970771" y="4758690"/>
                  </a:cubicBezTo>
                  <a:cubicBezTo>
                    <a:pt x="2947851" y="4789170"/>
                    <a:pt x="2548399" y="5165090"/>
                    <a:pt x="2554947" y="5177790"/>
                  </a:cubicBezTo>
                  <a:cubicBezTo>
                    <a:pt x="2625343" y="5523230"/>
                    <a:pt x="2469818" y="5957570"/>
                    <a:pt x="2468181" y="5958840"/>
                  </a:cubicBezTo>
                  <a:cubicBezTo>
                    <a:pt x="2440350" y="5980430"/>
                    <a:pt x="2419068" y="6581140"/>
                    <a:pt x="2414157" y="6593840"/>
                  </a:cubicBezTo>
                  <a:cubicBezTo>
                    <a:pt x="2412519" y="6596380"/>
                    <a:pt x="2482915" y="7103110"/>
                    <a:pt x="2476366" y="7110730"/>
                  </a:cubicBezTo>
                  <a:close/>
                </a:path>
              </a:pathLst>
            </a:custGeom>
            <a:blipFill>
              <a:blip r:embed="rId2"/>
              <a:stretch>
                <a:fillRect l="-225410" t="-25" r="-88268" b="-25"/>
              </a:stretch>
            </a:blipFill>
          </p:spPr>
        </p:sp>
      </p:grpSp>
      <p:sp>
        <p:nvSpPr>
          <p:cNvPr id="17" name="Freeform 17"/>
          <p:cNvSpPr/>
          <p:nvPr/>
        </p:nvSpPr>
        <p:spPr>
          <a:xfrm rot="-2220853" flipH="1">
            <a:off x="13812895" y="-373678"/>
            <a:ext cx="6892810" cy="2774356"/>
          </a:xfrm>
          <a:custGeom>
            <a:avLst/>
            <a:gdLst/>
            <a:ahLst/>
            <a:cxnLst/>
            <a:rect l="l" t="t" r="r" b="b"/>
            <a:pathLst>
              <a:path w="6892810" h="2774356">
                <a:moveTo>
                  <a:pt x="6892810" y="0"/>
                </a:moveTo>
                <a:lnTo>
                  <a:pt x="0" y="0"/>
                </a:lnTo>
                <a:lnTo>
                  <a:pt x="0" y="2774356"/>
                </a:lnTo>
                <a:lnTo>
                  <a:pt x="6892810" y="2774356"/>
                </a:lnTo>
                <a:lnTo>
                  <a:pt x="6892810" y="0"/>
                </a:lnTo>
                <a:close/>
              </a:path>
            </a:pathLst>
          </a:custGeom>
          <a:blipFill>
            <a:blip r:embed="rId6"/>
            <a:stretch>
              <a:fillRect/>
            </a:stretch>
          </a:blipFill>
        </p:spPr>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296935" y="-548610"/>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1"/>
            <a:stretch>
              <a:fillRect t="-78077" r="-1486" b="-81883"/>
            </a:stretch>
          </a:blipFill>
        </p:spPr>
      </p:sp>
      <p:grpSp>
        <p:nvGrpSpPr>
          <p:cNvPr id="3" name="Group 3"/>
          <p:cNvGrpSpPr/>
          <p:nvPr/>
        </p:nvGrpSpPr>
        <p:grpSpPr>
          <a:xfrm rot="0">
            <a:off x="-1778953" y="-1335955"/>
            <a:ext cx="4285771" cy="12790609"/>
            <a:chOff x="0" y="0"/>
            <a:chExt cx="3263900" cy="9740900"/>
          </a:xfrm>
        </p:grpSpPr>
        <p:sp>
          <p:nvSpPr>
            <p:cNvPr id="4" name="Freeform 4"/>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2"/>
              <a:stretch>
                <a:fillRect l="-176772" t="-23680" r="-273545"/>
              </a:stretch>
            </a:blipFill>
          </p:spPr>
        </p:sp>
      </p:grpSp>
      <p:sp>
        <p:nvSpPr>
          <p:cNvPr id="5" name="Freeform 5"/>
          <p:cNvSpPr/>
          <p:nvPr/>
        </p:nvSpPr>
        <p:spPr>
          <a:xfrm>
            <a:off x="2836385" y="649745"/>
            <a:ext cx="12355869" cy="9278134"/>
          </a:xfrm>
          <a:custGeom>
            <a:avLst/>
            <a:gdLst/>
            <a:ahLst/>
            <a:cxnLst/>
            <a:rect l="l" t="t" r="r" b="b"/>
            <a:pathLst>
              <a:path w="12355869" h="9278134">
                <a:moveTo>
                  <a:pt x="0" y="0"/>
                </a:moveTo>
                <a:lnTo>
                  <a:pt x="12355869" y="0"/>
                </a:lnTo>
                <a:lnTo>
                  <a:pt x="12355869" y="9278134"/>
                </a:lnTo>
                <a:lnTo>
                  <a:pt x="0" y="92781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rot="-10800000">
            <a:off x="15521821" y="-1106493"/>
            <a:ext cx="4285771" cy="12790609"/>
            <a:chOff x="0" y="0"/>
            <a:chExt cx="3263900" cy="9740900"/>
          </a:xfrm>
        </p:grpSpPr>
        <p:sp>
          <p:nvSpPr>
            <p:cNvPr id="7" name="Freeform 7"/>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2"/>
              <a:stretch>
                <a:fillRect l="-198347" r="-146602"/>
              </a:stretch>
            </a:blipFill>
          </p:spPr>
        </p:sp>
      </p:grpSp>
      <p:sp>
        <p:nvSpPr>
          <p:cNvPr id="8" name="Freeform 8"/>
          <p:cNvSpPr/>
          <p:nvPr/>
        </p:nvSpPr>
        <p:spPr>
          <a:xfrm>
            <a:off x="9447110" y="2901954"/>
            <a:ext cx="2608815" cy="554966"/>
          </a:xfrm>
          <a:custGeom>
            <a:avLst/>
            <a:gdLst/>
            <a:ahLst/>
            <a:cxnLst/>
            <a:rect l="l" t="t" r="r" b="b"/>
            <a:pathLst>
              <a:path w="2608815" h="554966">
                <a:moveTo>
                  <a:pt x="0" y="0"/>
                </a:moveTo>
                <a:lnTo>
                  <a:pt x="2608815" y="0"/>
                </a:lnTo>
                <a:lnTo>
                  <a:pt x="2608815" y="554966"/>
                </a:lnTo>
                <a:lnTo>
                  <a:pt x="0" y="5549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rot="-10800000" flipV="1">
            <a:off x="6148464" y="2825383"/>
            <a:ext cx="2625895" cy="558600"/>
          </a:xfrm>
          <a:custGeom>
            <a:avLst/>
            <a:gdLst/>
            <a:ahLst/>
            <a:cxnLst/>
            <a:rect l="l" t="t" r="r" b="b"/>
            <a:pathLst>
              <a:path w="2625895" h="558600">
                <a:moveTo>
                  <a:pt x="0" y="558600"/>
                </a:moveTo>
                <a:lnTo>
                  <a:pt x="2625895" y="558600"/>
                </a:lnTo>
                <a:lnTo>
                  <a:pt x="2625895" y="0"/>
                </a:lnTo>
                <a:lnTo>
                  <a:pt x="0" y="0"/>
                </a:lnTo>
                <a:lnTo>
                  <a:pt x="0" y="55860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2929508" y="1553644"/>
            <a:ext cx="12169622" cy="1626946"/>
          </a:xfrm>
          <a:prstGeom prst="rect">
            <a:avLst/>
          </a:prstGeom>
        </p:spPr>
        <p:txBody>
          <a:bodyPr lIns="0" tIns="0" rIns="0" bIns="0" rtlCol="0" anchor="t">
            <a:spAutoFit/>
          </a:bodyPr>
          <a:lstStyle/>
          <a:p>
            <a:pPr algn="ctr">
              <a:lnSpc>
                <a:spcPts val="11980"/>
              </a:lnSpc>
            </a:pPr>
            <a:r>
              <a:rPr lang="en-US" sz="12220" b="1">
                <a:solidFill>
                  <a:srgbClr val="4A2D0A"/>
                </a:solidFill>
                <a:latin typeface="Obra Letra Bold"/>
                <a:ea typeface="Obra Letra Bold"/>
                <a:cs typeface="Obra Letra Bold"/>
                <a:sym typeface="Obra Letra Bold"/>
              </a:rPr>
              <a:t>Introduction</a:t>
            </a:r>
            <a:endParaRPr lang="en-US" sz="12220" b="1">
              <a:solidFill>
                <a:srgbClr val="4A2D0A"/>
              </a:solidFill>
              <a:latin typeface="Obra Letra Bold"/>
              <a:ea typeface="Obra Letra Bold"/>
              <a:cs typeface="Obra Letra Bold"/>
              <a:sym typeface="Obra Letra Bold"/>
            </a:endParaRPr>
          </a:p>
        </p:txBody>
      </p:sp>
      <p:sp>
        <p:nvSpPr>
          <p:cNvPr id="11" name="Freeform 11"/>
          <p:cNvSpPr/>
          <p:nvPr/>
        </p:nvSpPr>
        <p:spPr>
          <a:xfrm>
            <a:off x="703325" y="5556929"/>
            <a:ext cx="1406488" cy="1468408"/>
          </a:xfrm>
          <a:custGeom>
            <a:avLst/>
            <a:gdLst/>
            <a:ahLst/>
            <a:cxnLst/>
            <a:rect l="l" t="t" r="r" b="b"/>
            <a:pathLst>
              <a:path w="1406488" h="1468408">
                <a:moveTo>
                  <a:pt x="0" y="0"/>
                </a:moveTo>
                <a:lnTo>
                  <a:pt x="1406488" y="0"/>
                </a:lnTo>
                <a:lnTo>
                  <a:pt x="1406488" y="1468408"/>
                </a:lnTo>
                <a:lnTo>
                  <a:pt x="0" y="1468408"/>
                </a:lnTo>
                <a:lnTo>
                  <a:pt x="0" y="0"/>
                </a:lnTo>
                <a:close/>
              </a:path>
            </a:pathLst>
          </a:custGeom>
          <a:blipFill>
            <a:blip r:embed="rId7">
              <a:extLst>
                <a:ext uri="{96DAC541-7B7A-43D3-8B79-37D633B846F1}">
                  <asvg:svgBlip xmlns:asvg="http://schemas.microsoft.com/office/drawing/2016/SVG/main" r:embed="rId8"/>
                </a:ext>
              </a:extLst>
            </a:blip>
            <a:stretch>
              <a:fillRect l="-101042" t="-84932" b="-11017"/>
            </a:stretch>
          </a:blipFill>
        </p:spPr>
      </p:sp>
      <p:sp>
        <p:nvSpPr>
          <p:cNvPr id="12" name="Freeform 12"/>
          <p:cNvSpPr/>
          <p:nvPr/>
        </p:nvSpPr>
        <p:spPr>
          <a:xfrm>
            <a:off x="1593312" y="6570249"/>
            <a:ext cx="1033001" cy="1078478"/>
          </a:xfrm>
          <a:custGeom>
            <a:avLst/>
            <a:gdLst/>
            <a:ahLst/>
            <a:cxnLst/>
            <a:rect l="l" t="t" r="r" b="b"/>
            <a:pathLst>
              <a:path w="1033001" h="1078478">
                <a:moveTo>
                  <a:pt x="0" y="0"/>
                </a:moveTo>
                <a:lnTo>
                  <a:pt x="1033002" y="0"/>
                </a:lnTo>
                <a:lnTo>
                  <a:pt x="1033002" y="1078478"/>
                </a:lnTo>
                <a:lnTo>
                  <a:pt x="0" y="1078478"/>
                </a:lnTo>
                <a:lnTo>
                  <a:pt x="0" y="0"/>
                </a:lnTo>
                <a:close/>
              </a:path>
            </a:pathLst>
          </a:custGeom>
          <a:blipFill>
            <a:blip r:embed="rId7">
              <a:extLst>
                <a:ext uri="{96DAC541-7B7A-43D3-8B79-37D633B846F1}">
                  <asvg:svgBlip xmlns:asvg="http://schemas.microsoft.com/office/drawing/2016/SVG/main" r:embed="rId8"/>
                </a:ext>
              </a:extLst>
            </a:blip>
            <a:stretch>
              <a:fillRect l="-101042" t="-84932" b="-11017"/>
            </a:stretch>
          </a:blipFill>
        </p:spPr>
      </p:sp>
      <p:sp>
        <p:nvSpPr>
          <p:cNvPr id="13" name="Freeform 13"/>
          <p:cNvSpPr/>
          <p:nvPr/>
        </p:nvSpPr>
        <p:spPr>
          <a:xfrm>
            <a:off x="15582779" y="2445233"/>
            <a:ext cx="1406488" cy="1468408"/>
          </a:xfrm>
          <a:custGeom>
            <a:avLst/>
            <a:gdLst/>
            <a:ahLst/>
            <a:cxnLst/>
            <a:rect l="l" t="t" r="r" b="b"/>
            <a:pathLst>
              <a:path w="1406488" h="1468408">
                <a:moveTo>
                  <a:pt x="0" y="0"/>
                </a:moveTo>
                <a:lnTo>
                  <a:pt x="1406488" y="0"/>
                </a:lnTo>
                <a:lnTo>
                  <a:pt x="1406488" y="1468408"/>
                </a:lnTo>
                <a:lnTo>
                  <a:pt x="0" y="1468408"/>
                </a:lnTo>
                <a:lnTo>
                  <a:pt x="0" y="0"/>
                </a:lnTo>
                <a:close/>
              </a:path>
            </a:pathLst>
          </a:custGeom>
          <a:blipFill>
            <a:blip r:embed="rId7">
              <a:extLst>
                <a:ext uri="{96DAC541-7B7A-43D3-8B79-37D633B846F1}">
                  <asvg:svgBlip xmlns:asvg="http://schemas.microsoft.com/office/drawing/2016/SVG/main" r:embed="rId8"/>
                </a:ext>
              </a:extLst>
            </a:blip>
            <a:stretch>
              <a:fillRect l="-101042" t="-84932" b="-11017"/>
            </a:stretch>
          </a:blipFill>
        </p:spPr>
      </p:sp>
      <p:sp>
        <p:nvSpPr>
          <p:cNvPr id="14" name="Freeform 14"/>
          <p:cNvSpPr/>
          <p:nvPr/>
        </p:nvSpPr>
        <p:spPr>
          <a:xfrm>
            <a:off x="15225217" y="3706668"/>
            <a:ext cx="1033001" cy="1078478"/>
          </a:xfrm>
          <a:custGeom>
            <a:avLst/>
            <a:gdLst/>
            <a:ahLst/>
            <a:cxnLst/>
            <a:rect l="l" t="t" r="r" b="b"/>
            <a:pathLst>
              <a:path w="1033001" h="1078478">
                <a:moveTo>
                  <a:pt x="0" y="0"/>
                </a:moveTo>
                <a:lnTo>
                  <a:pt x="1033001" y="0"/>
                </a:lnTo>
                <a:lnTo>
                  <a:pt x="1033001" y="1078478"/>
                </a:lnTo>
                <a:lnTo>
                  <a:pt x="0" y="1078478"/>
                </a:lnTo>
                <a:lnTo>
                  <a:pt x="0" y="0"/>
                </a:lnTo>
                <a:close/>
              </a:path>
            </a:pathLst>
          </a:custGeom>
          <a:blipFill>
            <a:blip r:embed="rId7">
              <a:extLst>
                <a:ext uri="{96DAC541-7B7A-43D3-8B79-37D633B846F1}">
                  <asvg:svgBlip xmlns:asvg="http://schemas.microsoft.com/office/drawing/2016/SVG/main" r:embed="rId8"/>
                </a:ext>
              </a:extLst>
            </a:blip>
            <a:stretch>
              <a:fillRect l="-101042" t="-84932" b="-11017"/>
            </a:stretch>
          </a:blipFill>
        </p:spPr>
      </p:sp>
      <p:sp>
        <p:nvSpPr>
          <p:cNvPr id="15" name="Freeform 15"/>
          <p:cNvSpPr/>
          <p:nvPr/>
        </p:nvSpPr>
        <p:spPr>
          <a:xfrm rot="-5400000">
            <a:off x="8789946" y="2809796"/>
            <a:ext cx="708108" cy="739282"/>
          </a:xfrm>
          <a:custGeom>
            <a:avLst/>
            <a:gdLst/>
            <a:ahLst/>
            <a:cxnLst/>
            <a:rect l="l" t="t" r="r" b="b"/>
            <a:pathLst>
              <a:path w="708108" h="739282">
                <a:moveTo>
                  <a:pt x="0" y="0"/>
                </a:moveTo>
                <a:lnTo>
                  <a:pt x="708108" y="0"/>
                </a:lnTo>
                <a:lnTo>
                  <a:pt x="708108" y="739282"/>
                </a:lnTo>
                <a:lnTo>
                  <a:pt x="0" y="739282"/>
                </a:lnTo>
                <a:lnTo>
                  <a:pt x="0" y="0"/>
                </a:lnTo>
                <a:close/>
              </a:path>
            </a:pathLst>
          </a:custGeom>
          <a:blipFill>
            <a:blip r:embed="rId9">
              <a:extLst>
                <a:ext uri="{96DAC541-7B7A-43D3-8B79-37D633B846F1}">
                  <asvg:svgBlip xmlns:asvg="http://schemas.microsoft.com/office/drawing/2016/SVG/main" r:embed="rId10"/>
                </a:ext>
              </a:extLst>
            </a:blip>
            <a:stretch>
              <a:fillRect l="-101042" t="-84932" b="-11017"/>
            </a:stretch>
          </a:blipFill>
        </p:spPr>
      </p:sp>
      <p:sp>
        <p:nvSpPr>
          <p:cNvPr id="16" name="TextBox 16"/>
          <p:cNvSpPr txBox="1"/>
          <p:nvPr/>
        </p:nvSpPr>
        <p:spPr>
          <a:xfrm>
            <a:off x="4536936" y="3633792"/>
            <a:ext cx="9214128" cy="4714606"/>
          </a:xfrm>
          <a:prstGeom prst="rect">
            <a:avLst/>
          </a:prstGeom>
        </p:spPr>
        <p:txBody>
          <a:bodyPr lIns="0" tIns="0" rIns="0" bIns="0" rtlCol="0" anchor="t">
            <a:spAutoFit/>
          </a:bodyPr>
          <a:lstStyle/>
          <a:p>
            <a:pPr algn="ctr">
              <a:lnSpc>
                <a:spcPts val="4715"/>
              </a:lnSpc>
            </a:pPr>
            <a:r>
              <a:rPr lang="en-US" sz="3800" b="1">
                <a:solidFill>
                  <a:srgbClr val="5E4840"/>
                </a:solidFill>
                <a:latin typeface="Monterchi Sans Bold" panose="02000503060000020004"/>
                <a:ea typeface="Monterchi Sans Bold" panose="02000503060000020004"/>
                <a:cs typeface="Monterchi Sans Bold" panose="02000503060000020004"/>
                <a:sym typeface="Monterchi Sans Bold" panose="02000503060000020004"/>
              </a:rPr>
              <a:t>Flight disruptions, including cancellations and diversions, significantly affect airline operations and passenger experiences. This analysis examines these disruptions by exploring cancellation reasons and patterns across airlines and airports. Using data cleaned with Python, the goal is to provide insights that can help improve operational efficiency and reduce the impact of disruptions on travelers.</a:t>
            </a:r>
            <a:endParaRPr lang="en-US" sz="3800" b="1">
              <a:solidFill>
                <a:srgbClr val="5E4840"/>
              </a:solidFill>
              <a:latin typeface="Monterchi Sans Bold" panose="02000503060000020004"/>
              <a:ea typeface="Monterchi Sans Bold" panose="02000503060000020004"/>
              <a:cs typeface="Monterchi Sans Bold" panose="02000503060000020004"/>
              <a:sym typeface="Monterchi Sans Bold" panose="02000503060000020004"/>
            </a:endParaRPr>
          </a:p>
        </p:txBody>
      </p:sp>
      <p:sp>
        <p:nvSpPr>
          <p:cNvPr id="17" name="Freeform 17"/>
          <p:cNvSpPr/>
          <p:nvPr/>
        </p:nvSpPr>
        <p:spPr>
          <a:xfrm rot="-1087373">
            <a:off x="-2735776" y="7681023"/>
            <a:ext cx="6892810" cy="2774356"/>
          </a:xfrm>
          <a:custGeom>
            <a:avLst/>
            <a:gdLst/>
            <a:ahLst/>
            <a:cxnLst/>
            <a:rect l="l" t="t" r="r" b="b"/>
            <a:pathLst>
              <a:path w="6892810" h="2774356">
                <a:moveTo>
                  <a:pt x="0" y="0"/>
                </a:moveTo>
                <a:lnTo>
                  <a:pt x="6892810" y="0"/>
                </a:lnTo>
                <a:lnTo>
                  <a:pt x="6892810" y="2774356"/>
                </a:lnTo>
                <a:lnTo>
                  <a:pt x="0" y="2774356"/>
                </a:lnTo>
                <a:lnTo>
                  <a:pt x="0" y="0"/>
                </a:lnTo>
                <a:close/>
              </a:path>
            </a:pathLst>
          </a:custGeom>
          <a:blipFill>
            <a:blip r:embed="rId11"/>
            <a:stretch>
              <a:fillRect/>
            </a:stretch>
          </a:blipFill>
        </p:spPr>
      </p:sp>
      <p:sp>
        <p:nvSpPr>
          <p:cNvPr id="18" name="Freeform 18"/>
          <p:cNvSpPr/>
          <p:nvPr/>
        </p:nvSpPr>
        <p:spPr>
          <a:xfrm>
            <a:off x="-6276959" y="-187043"/>
            <a:ext cx="9981922" cy="3720535"/>
          </a:xfrm>
          <a:custGeom>
            <a:avLst/>
            <a:gdLst/>
            <a:ahLst/>
            <a:cxnLst/>
            <a:rect l="l" t="t" r="r" b="b"/>
            <a:pathLst>
              <a:path w="9981922" h="3720535">
                <a:moveTo>
                  <a:pt x="0" y="0"/>
                </a:moveTo>
                <a:lnTo>
                  <a:pt x="9981922" y="0"/>
                </a:lnTo>
                <a:lnTo>
                  <a:pt x="9981922" y="3720534"/>
                </a:lnTo>
                <a:lnTo>
                  <a:pt x="0" y="372053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9" name="TextBox 19"/>
          <p:cNvSpPr txBox="1"/>
          <p:nvPr/>
        </p:nvSpPr>
        <p:spPr>
          <a:xfrm>
            <a:off x="-71485" y="452110"/>
            <a:ext cx="2956108" cy="2012568"/>
          </a:xfrm>
          <a:prstGeom prst="rect">
            <a:avLst/>
          </a:prstGeom>
        </p:spPr>
        <p:txBody>
          <a:bodyPr lIns="0" tIns="0" rIns="0" bIns="0" rtlCol="0" anchor="t">
            <a:spAutoFit/>
          </a:bodyPr>
          <a:lstStyle/>
          <a:p>
            <a:pPr algn="ctr">
              <a:lnSpc>
                <a:spcPts val="14795"/>
              </a:lnSpc>
            </a:pPr>
            <a:r>
              <a:rPr lang="en-US" sz="15100" b="1">
                <a:solidFill>
                  <a:srgbClr val="493423"/>
                </a:solidFill>
                <a:latin typeface="Obra Letra Bold"/>
                <a:ea typeface="Obra Letra Bold"/>
                <a:cs typeface="Obra Letra Bold"/>
                <a:sym typeface="Obra Letra Bold"/>
              </a:rPr>
              <a:t>01</a:t>
            </a:r>
            <a:endParaRPr lang="en-US" sz="15100" b="1">
              <a:solidFill>
                <a:srgbClr val="493423"/>
              </a:solidFill>
              <a:latin typeface="Obra Letra Bold"/>
              <a:ea typeface="Obra Letra Bold"/>
              <a:cs typeface="Obra Letra Bold"/>
              <a:sym typeface="Obra Letra Bold"/>
            </a:endParaRP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296935" y="-548610"/>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1"/>
            <a:stretch>
              <a:fillRect t="-78077" r="-1486" b="-81883"/>
            </a:stretch>
          </a:blipFill>
        </p:spPr>
      </p:sp>
      <p:grpSp>
        <p:nvGrpSpPr>
          <p:cNvPr id="3" name="Group 3"/>
          <p:cNvGrpSpPr/>
          <p:nvPr/>
        </p:nvGrpSpPr>
        <p:grpSpPr>
          <a:xfrm rot="0">
            <a:off x="-1778953" y="-1335955"/>
            <a:ext cx="4285771" cy="12790609"/>
            <a:chOff x="0" y="0"/>
            <a:chExt cx="3263900" cy="9740900"/>
          </a:xfrm>
        </p:grpSpPr>
        <p:sp>
          <p:nvSpPr>
            <p:cNvPr id="4" name="Freeform 4"/>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2"/>
              <a:stretch>
                <a:fillRect l="-202512" r="-147446"/>
              </a:stretch>
            </a:blipFill>
          </p:spPr>
        </p:sp>
      </p:grpSp>
      <p:sp>
        <p:nvSpPr>
          <p:cNvPr id="5" name="Freeform 5"/>
          <p:cNvSpPr/>
          <p:nvPr/>
        </p:nvSpPr>
        <p:spPr>
          <a:xfrm>
            <a:off x="2626314" y="463821"/>
            <a:ext cx="12851064" cy="9649981"/>
          </a:xfrm>
          <a:custGeom>
            <a:avLst/>
            <a:gdLst/>
            <a:ahLst/>
            <a:cxnLst/>
            <a:rect l="l" t="t" r="r" b="b"/>
            <a:pathLst>
              <a:path w="12851064" h="9649981">
                <a:moveTo>
                  <a:pt x="0" y="0"/>
                </a:moveTo>
                <a:lnTo>
                  <a:pt x="12851064" y="0"/>
                </a:lnTo>
                <a:lnTo>
                  <a:pt x="12851064" y="9649981"/>
                </a:lnTo>
                <a:lnTo>
                  <a:pt x="0" y="96499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rot="-10800000">
            <a:off x="15521821" y="-1106493"/>
            <a:ext cx="4285771" cy="12790609"/>
            <a:chOff x="0" y="0"/>
            <a:chExt cx="3263900" cy="9740900"/>
          </a:xfrm>
        </p:grpSpPr>
        <p:sp>
          <p:nvSpPr>
            <p:cNvPr id="7" name="Freeform 7"/>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2"/>
              <a:stretch>
                <a:fillRect l="-208018" r="-141940"/>
              </a:stretch>
            </a:blipFill>
          </p:spPr>
        </p:sp>
      </p:grpSp>
      <p:sp>
        <p:nvSpPr>
          <p:cNvPr id="8" name="Freeform 8"/>
          <p:cNvSpPr/>
          <p:nvPr/>
        </p:nvSpPr>
        <p:spPr>
          <a:xfrm>
            <a:off x="-6276959" y="-187043"/>
            <a:ext cx="9981922" cy="3720535"/>
          </a:xfrm>
          <a:custGeom>
            <a:avLst/>
            <a:gdLst/>
            <a:ahLst/>
            <a:cxnLst/>
            <a:rect l="l" t="t" r="r" b="b"/>
            <a:pathLst>
              <a:path w="9981922" h="3720535">
                <a:moveTo>
                  <a:pt x="0" y="0"/>
                </a:moveTo>
                <a:lnTo>
                  <a:pt x="9981922" y="0"/>
                </a:lnTo>
                <a:lnTo>
                  <a:pt x="9981922" y="3720534"/>
                </a:lnTo>
                <a:lnTo>
                  <a:pt x="0" y="37205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9447110" y="2901954"/>
            <a:ext cx="2608815" cy="554966"/>
          </a:xfrm>
          <a:custGeom>
            <a:avLst/>
            <a:gdLst/>
            <a:ahLst/>
            <a:cxnLst/>
            <a:rect l="l" t="t" r="r" b="b"/>
            <a:pathLst>
              <a:path w="2608815" h="554966">
                <a:moveTo>
                  <a:pt x="0" y="0"/>
                </a:moveTo>
                <a:lnTo>
                  <a:pt x="2608815" y="0"/>
                </a:lnTo>
                <a:lnTo>
                  <a:pt x="2608815" y="554966"/>
                </a:lnTo>
                <a:lnTo>
                  <a:pt x="0" y="5549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rot="-10800000" flipV="1">
            <a:off x="6148464" y="2825383"/>
            <a:ext cx="2625895" cy="558600"/>
          </a:xfrm>
          <a:custGeom>
            <a:avLst/>
            <a:gdLst/>
            <a:ahLst/>
            <a:cxnLst/>
            <a:rect l="l" t="t" r="r" b="b"/>
            <a:pathLst>
              <a:path w="2625895" h="558600">
                <a:moveTo>
                  <a:pt x="0" y="558600"/>
                </a:moveTo>
                <a:lnTo>
                  <a:pt x="2625895" y="558600"/>
                </a:lnTo>
                <a:lnTo>
                  <a:pt x="2625895" y="0"/>
                </a:lnTo>
                <a:lnTo>
                  <a:pt x="0" y="0"/>
                </a:lnTo>
                <a:lnTo>
                  <a:pt x="0" y="55860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2953638" y="1104699"/>
            <a:ext cx="12169622" cy="1626946"/>
          </a:xfrm>
          <a:prstGeom prst="rect">
            <a:avLst/>
          </a:prstGeom>
        </p:spPr>
        <p:txBody>
          <a:bodyPr lIns="0" tIns="0" rIns="0" bIns="0" rtlCol="0" anchor="t">
            <a:spAutoFit/>
          </a:bodyPr>
          <a:lstStyle/>
          <a:p>
            <a:pPr algn="ctr">
              <a:lnSpc>
                <a:spcPts val="11980"/>
              </a:lnSpc>
            </a:pPr>
            <a:r>
              <a:rPr lang="en-US" sz="12220" b="1">
                <a:solidFill>
                  <a:srgbClr val="4A2D0A"/>
                </a:solidFill>
                <a:latin typeface="Obra Letra Bold"/>
                <a:ea typeface="Obra Letra Bold"/>
                <a:cs typeface="Obra Letra Bold"/>
                <a:sym typeface="Obra Letra Bold"/>
              </a:rPr>
              <a:t>Objective</a:t>
            </a:r>
            <a:endParaRPr lang="en-US" sz="12220" b="1">
              <a:solidFill>
                <a:srgbClr val="4A2D0A"/>
              </a:solidFill>
              <a:latin typeface="Obra Letra Bold"/>
              <a:ea typeface="Obra Letra Bold"/>
              <a:cs typeface="Obra Letra Bold"/>
              <a:sym typeface="Obra Letra Bold"/>
            </a:endParaRPr>
          </a:p>
        </p:txBody>
      </p:sp>
      <p:sp>
        <p:nvSpPr>
          <p:cNvPr id="12" name="Freeform 12"/>
          <p:cNvSpPr/>
          <p:nvPr/>
        </p:nvSpPr>
        <p:spPr>
          <a:xfrm>
            <a:off x="703325" y="5556929"/>
            <a:ext cx="1406488" cy="1468408"/>
          </a:xfrm>
          <a:custGeom>
            <a:avLst/>
            <a:gdLst/>
            <a:ahLst/>
            <a:cxnLst/>
            <a:rect l="l" t="t" r="r" b="b"/>
            <a:pathLst>
              <a:path w="1406488" h="1468408">
                <a:moveTo>
                  <a:pt x="0" y="0"/>
                </a:moveTo>
                <a:lnTo>
                  <a:pt x="1406488" y="0"/>
                </a:lnTo>
                <a:lnTo>
                  <a:pt x="1406488" y="1468408"/>
                </a:lnTo>
                <a:lnTo>
                  <a:pt x="0" y="1468408"/>
                </a:lnTo>
                <a:lnTo>
                  <a:pt x="0" y="0"/>
                </a:lnTo>
                <a:close/>
              </a:path>
            </a:pathLst>
          </a:custGeom>
          <a:blipFill>
            <a:blip r:embed="rId9">
              <a:extLst>
                <a:ext uri="{96DAC541-7B7A-43D3-8B79-37D633B846F1}">
                  <asvg:svgBlip xmlns:asvg="http://schemas.microsoft.com/office/drawing/2016/SVG/main" r:embed="rId10"/>
                </a:ext>
              </a:extLst>
            </a:blip>
            <a:stretch>
              <a:fillRect l="-101042" t="-84932" b="-11017"/>
            </a:stretch>
          </a:blipFill>
        </p:spPr>
      </p:sp>
      <p:sp>
        <p:nvSpPr>
          <p:cNvPr id="13" name="Freeform 13"/>
          <p:cNvSpPr/>
          <p:nvPr/>
        </p:nvSpPr>
        <p:spPr>
          <a:xfrm>
            <a:off x="1593312" y="6570249"/>
            <a:ext cx="1033001" cy="1078478"/>
          </a:xfrm>
          <a:custGeom>
            <a:avLst/>
            <a:gdLst/>
            <a:ahLst/>
            <a:cxnLst/>
            <a:rect l="l" t="t" r="r" b="b"/>
            <a:pathLst>
              <a:path w="1033001" h="1078478">
                <a:moveTo>
                  <a:pt x="0" y="0"/>
                </a:moveTo>
                <a:lnTo>
                  <a:pt x="1033002" y="0"/>
                </a:lnTo>
                <a:lnTo>
                  <a:pt x="1033002" y="1078478"/>
                </a:lnTo>
                <a:lnTo>
                  <a:pt x="0" y="1078478"/>
                </a:lnTo>
                <a:lnTo>
                  <a:pt x="0" y="0"/>
                </a:lnTo>
                <a:close/>
              </a:path>
            </a:pathLst>
          </a:custGeom>
          <a:blipFill>
            <a:blip r:embed="rId9">
              <a:extLst>
                <a:ext uri="{96DAC541-7B7A-43D3-8B79-37D633B846F1}">
                  <asvg:svgBlip xmlns:asvg="http://schemas.microsoft.com/office/drawing/2016/SVG/main" r:embed="rId10"/>
                </a:ext>
              </a:extLst>
            </a:blip>
            <a:stretch>
              <a:fillRect l="-101042" t="-84932" b="-11017"/>
            </a:stretch>
          </a:blipFill>
        </p:spPr>
      </p:sp>
      <p:sp>
        <p:nvSpPr>
          <p:cNvPr id="14" name="Freeform 14"/>
          <p:cNvSpPr/>
          <p:nvPr/>
        </p:nvSpPr>
        <p:spPr>
          <a:xfrm>
            <a:off x="15582779" y="2445233"/>
            <a:ext cx="1406488" cy="1468408"/>
          </a:xfrm>
          <a:custGeom>
            <a:avLst/>
            <a:gdLst/>
            <a:ahLst/>
            <a:cxnLst/>
            <a:rect l="l" t="t" r="r" b="b"/>
            <a:pathLst>
              <a:path w="1406488" h="1468408">
                <a:moveTo>
                  <a:pt x="0" y="0"/>
                </a:moveTo>
                <a:lnTo>
                  <a:pt x="1406488" y="0"/>
                </a:lnTo>
                <a:lnTo>
                  <a:pt x="1406488" y="1468408"/>
                </a:lnTo>
                <a:lnTo>
                  <a:pt x="0" y="1468408"/>
                </a:lnTo>
                <a:lnTo>
                  <a:pt x="0" y="0"/>
                </a:lnTo>
                <a:close/>
              </a:path>
            </a:pathLst>
          </a:custGeom>
          <a:blipFill>
            <a:blip r:embed="rId9">
              <a:extLst>
                <a:ext uri="{96DAC541-7B7A-43D3-8B79-37D633B846F1}">
                  <asvg:svgBlip xmlns:asvg="http://schemas.microsoft.com/office/drawing/2016/SVG/main" r:embed="rId10"/>
                </a:ext>
              </a:extLst>
            </a:blip>
            <a:stretch>
              <a:fillRect l="-101042" t="-84932" b="-11017"/>
            </a:stretch>
          </a:blipFill>
        </p:spPr>
      </p:sp>
      <p:sp>
        <p:nvSpPr>
          <p:cNvPr id="15" name="Freeform 15"/>
          <p:cNvSpPr/>
          <p:nvPr/>
        </p:nvSpPr>
        <p:spPr>
          <a:xfrm>
            <a:off x="15225217" y="3706668"/>
            <a:ext cx="1033001" cy="1078478"/>
          </a:xfrm>
          <a:custGeom>
            <a:avLst/>
            <a:gdLst/>
            <a:ahLst/>
            <a:cxnLst/>
            <a:rect l="l" t="t" r="r" b="b"/>
            <a:pathLst>
              <a:path w="1033001" h="1078478">
                <a:moveTo>
                  <a:pt x="0" y="0"/>
                </a:moveTo>
                <a:lnTo>
                  <a:pt x="1033001" y="0"/>
                </a:lnTo>
                <a:lnTo>
                  <a:pt x="1033001" y="1078478"/>
                </a:lnTo>
                <a:lnTo>
                  <a:pt x="0" y="1078478"/>
                </a:lnTo>
                <a:lnTo>
                  <a:pt x="0" y="0"/>
                </a:lnTo>
                <a:close/>
              </a:path>
            </a:pathLst>
          </a:custGeom>
          <a:blipFill>
            <a:blip r:embed="rId9">
              <a:extLst>
                <a:ext uri="{96DAC541-7B7A-43D3-8B79-37D633B846F1}">
                  <asvg:svgBlip xmlns:asvg="http://schemas.microsoft.com/office/drawing/2016/SVG/main" r:embed="rId10"/>
                </a:ext>
              </a:extLst>
            </a:blip>
            <a:stretch>
              <a:fillRect l="-101042" t="-84932" b="-11017"/>
            </a:stretch>
          </a:blipFill>
        </p:spPr>
      </p:sp>
      <p:sp>
        <p:nvSpPr>
          <p:cNvPr id="16" name="Freeform 16"/>
          <p:cNvSpPr/>
          <p:nvPr/>
        </p:nvSpPr>
        <p:spPr>
          <a:xfrm rot="-5400000">
            <a:off x="8789946" y="2809796"/>
            <a:ext cx="708108" cy="739282"/>
          </a:xfrm>
          <a:custGeom>
            <a:avLst/>
            <a:gdLst/>
            <a:ahLst/>
            <a:cxnLst/>
            <a:rect l="l" t="t" r="r" b="b"/>
            <a:pathLst>
              <a:path w="708108" h="739282">
                <a:moveTo>
                  <a:pt x="0" y="0"/>
                </a:moveTo>
                <a:lnTo>
                  <a:pt x="708108" y="0"/>
                </a:lnTo>
                <a:lnTo>
                  <a:pt x="708108" y="739282"/>
                </a:lnTo>
                <a:lnTo>
                  <a:pt x="0" y="739282"/>
                </a:lnTo>
                <a:lnTo>
                  <a:pt x="0" y="0"/>
                </a:lnTo>
                <a:close/>
              </a:path>
            </a:pathLst>
          </a:custGeom>
          <a:blipFill>
            <a:blip r:embed="rId11">
              <a:extLst>
                <a:ext uri="{96DAC541-7B7A-43D3-8B79-37D633B846F1}">
                  <asvg:svgBlip xmlns:asvg="http://schemas.microsoft.com/office/drawing/2016/SVG/main" r:embed="rId12"/>
                </a:ext>
              </a:extLst>
            </a:blip>
            <a:stretch>
              <a:fillRect l="-101042" t="-84932" b="-11017"/>
            </a:stretch>
          </a:blipFill>
        </p:spPr>
      </p:sp>
      <p:sp>
        <p:nvSpPr>
          <p:cNvPr id="17" name="TextBox 17"/>
          <p:cNvSpPr txBox="1"/>
          <p:nvPr/>
        </p:nvSpPr>
        <p:spPr>
          <a:xfrm>
            <a:off x="3317240" y="3619500"/>
            <a:ext cx="11394440" cy="6092190"/>
          </a:xfrm>
          <a:prstGeom prst="rect">
            <a:avLst/>
          </a:prstGeom>
        </p:spPr>
        <p:txBody>
          <a:bodyPr lIns="0" tIns="0" rIns="0" bIns="0" rtlCol="0" anchor="t">
            <a:noAutofit/>
          </a:bodyPr>
          <a:lstStyle/>
          <a:p>
            <a:pPr algn="ctr">
              <a:lnSpc>
                <a:spcPts val="4715"/>
              </a:lnSpc>
            </a:pPr>
            <a:r>
              <a:rPr lang="en-US" sz="2800" b="1">
                <a:solidFill>
                  <a:srgbClr val="5E4840"/>
                </a:solidFill>
                <a:latin typeface="Monterchi Sans Bold" panose="02000503060000020004"/>
                <a:ea typeface="Monterchi Sans Bold" panose="02000503060000020004"/>
                <a:cs typeface="Monterchi Sans Bold" panose="02000503060000020004"/>
                <a:sym typeface="Monterchi Sans Bold" panose="02000503060000020004"/>
              </a:rPr>
              <a:t>The goal of this data analysis is to provide a comprehensive understanding of flight disruptions by exploring cancellation reasons and diverted flights across different airlines and airports. The data was cleaned using Python to ensure accurate and reliable results, offering valuable insights into the patterns of flight disruptions. The analysis focuses on identifying the key factors affecting airline and airport performance, providing actionable insights that can help decision-makers improve operational efficiency and reduce the impact of disruptions on passengers</a:t>
            </a:r>
            <a:endParaRPr lang="en-US" sz="2800" b="1">
              <a:solidFill>
                <a:srgbClr val="5E4840"/>
              </a:solidFill>
              <a:latin typeface="Monterchi Sans Bold" panose="02000503060000020004"/>
              <a:ea typeface="Monterchi Sans Bold" panose="02000503060000020004"/>
              <a:cs typeface="Monterchi Sans Bold" panose="02000503060000020004"/>
              <a:sym typeface="Monterchi Sans Bold" panose="02000503060000020004"/>
            </a:endParaRPr>
          </a:p>
        </p:txBody>
      </p:sp>
      <p:sp>
        <p:nvSpPr>
          <p:cNvPr id="18" name="TextBox 18"/>
          <p:cNvSpPr txBox="1"/>
          <p:nvPr/>
        </p:nvSpPr>
        <p:spPr>
          <a:xfrm>
            <a:off x="-71485" y="452110"/>
            <a:ext cx="2956108" cy="2012568"/>
          </a:xfrm>
          <a:prstGeom prst="rect">
            <a:avLst/>
          </a:prstGeom>
        </p:spPr>
        <p:txBody>
          <a:bodyPr lIns="0" tIns="0" rIns="0" bIns="0" rtlCol="0" anchor="t">
            <a:spAutoFit/>
          </a:bodyPr>
          <a:lstStyle/>
          <a:p>
            <a:pPr algn="ctr">
              <a:lnSpc>
                <a:spcPts val="14795"/>
              </a:lnSpc>
            </a:pPr>
            <a:r>
              <a:rPr lang="en-US" sz="15100" b="1">
                <a:solidFill>
                  <a:srgbClr val="493423"/>
                </a:solidFill>
                <a:latin typeface="Obra Letra Bold"/>
                <a:ea typeface="Obra Letra Bold"/>
                <a:cs typeface="Obra Letra Bold"/>
                <a:sym typeface="Obra Letra Bold"/>
              </a:rPr>
              <a:t>02</a:t>
            </a:r>
            <a:endParaRPr lang="en-US" sz="15100" b="1">
              <a:solidFill>
                <a:srgbClr val="493423"/>
              </a:solidFill>
              <a:latin typeface="Obra Letra Bold"/>
              <a:ea typeface="Obra Letra Bold"/>
              <a:cs typeface="Obra Letra Bold"/>
              <a:sym typeface="Obra Letra Bold"/>
            </a:endParaRPr>
          </a:p>
        </p:txBody>
      </p:sp>
      <p:sp>
        <p:nvSpPr>
          <p:cNvPr id="19" name="Freeform 19"/>
          <p:cNvSpPr/>
          <p:nvPr/>
        </p:nvSpPr>
        <p:spPr>
          <a:xfrm rot="-2220853" flipH="1">
            <a:off x="13812895" y="-373678"/>
            <a:ext cx="6892810" cy="2774356"/>
          </a:xfrm>
          <a:custGeom>
            <a:avLst/>
            <a:gdLst/>
            <a:ahLst/>
            <a:cxnLst/>
            <a:rect l="l" t="t" r="r" b="b"/>
            <a:pathLst>
              <a:path w="6892810" h="2774356">
                <a:moveTo>
                  <a:pt x="6892810" y="0"/>
                </a:moveTo>
                <a:lnTo>
                  <a:pt x="0" y="0"/>
                </a:lnTo>
                <a:lnTo>
                  <a:pt x="0" y="2774356"/>
                </a:lnTo>
                <a:lnTo>
                  <a:pt x="6892810" y="2774356"/>
                </a:lnTo>
                <a:lnTo>
                  <a:pt x="6892810" y="0"/>
                </a:lnTo>
                <a:close/>
              </a:path>
            </a:pathLst>
          </a:custGeom>
          <a:blipFill>
            <a:blip r:embed="rId13"/>
            <a:stretch>
              <a:fillRect/>
            </a:stretch>
          </a:blipFill>
        </p:spPr>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296935" y="-548610"/>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1"/>
            <a:stretch>
              <a:fillRect t="-78077" r="-1486" b="-81883"/>
            </a:stretch>
          </a:blipFill>
        </p:spPr>
      </p:sp>
      <p:sp>
        <p:nvSpPr>
          <p:cNvPr id="3" name="Freeform 3"/>
          <p:cNvSpPr/>
          <p:nvPr/>
        </p:nvSpPr>
        <p:spPr>
          <a:xfrm>
            <a:off x="3281539" y="474424"/>
            <a:ext cx="11724923" cy="8783033"/>
          </a:xfrm>
          <a:custGeom>
            <a:avLst/>
            <a:gdLst/>
            <a:ahLst/>
            <a:cxnLst/>
            <a:rect l="l" t="t" r="r" b="b"/>
            <a:pathLst>
              <a:path w="11724923" h="8783033">
                <a:moveTo>
                  <a:pt x="0" y="0"/>
                </a:moveTo>
                <a:lnTo>
                  <a:pt x="11724922" y="0"/>
                </a:lnTo>
                <a:lnTo>
                  <a:pt x="11724922" y="8783033"/>
                </a:lnTo>
                <a:lnTo>
                  <a:pt x="0" y="87830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rot="0">
            <a:off x="4213770" y="1328996"/>
            <a:ext cx="9997380" cy="6882485"/>
            <a:chOff x="0" y="0"/>
            <a:chExt cx="1833430" cy="1262186"/>
          </a:xfrm>
        </p:grpSpPr>
        <p:sp>
          <p:nvSpPr>
            <p:cNvPr id="5" name="Freeform 5"/>
            <p:cNvSpPr/>
            <p:nvPr/>
          </p:nvSpPr>
          <p:spPr>
            <a:xfrm>
              <a:off x="0" y="0"/>
              <a:ext cx="1833430" cy="1262186"/>
            </a:xfrm>
            <a:custGeom>
              <a:avLst/>
              <a:gdLst/>
              <a:ahLst/>
              <a:cxnLst/>
              <a:rect l="l" t="t" r="r" b="b"/>
              <a:pathLst>
                <a:path w="1833430" h="1262186">
                  <a:moveTo>
                    <a:pt x="0" y="0"/>
                  </a:moveTo>
                  <a:lnTo>
                    <a:pt x="1833430" y="0"/>
                  </a:lnTo>
                  <a:lnTo>
                    <a:pt x="1833430" y="1262186"/>
                  </a:lnTo>
                  <a:lnTo>
                    <a:pt x="0" y="1262186"/>
                  </a:lnTo>
                  <a:close/>
                </a:path>
              </a:pathLst>
            </a:custGeom>
            <a:blipFill>
              <a:blip r:embed="rId4"/>
              <a:stretch>
                <a:fillRect t="-4471" b="-4471"/>
              </a:stretch>
            </a:blipFill>
          </p:spPr>
        </p:sp>
      </p:grpSp>
      <p:grpSp>
        <p:nvGrpSpPr>
          <p:cNvPr id="6" name="Group 6"/>
          <p:cNvGrpSpPr/>
          <p:nvPr/>
        </p:nvGrpSpPr>
        <p:grpSpPr>
          <a:xfrm rot="0">
            <a:off x="-1316726" y="-1613291"/>
            <a:ext cx="4493490" cy="12790609"/>
            <a:chOff x="0" y="0"/>
            <a:chExt cx="3422092" cy="9740900"/>
          </a:xfrm>
        </p:grpSpPr>
        <p:sp>
          <p:nvSpPr>
            <p:cNvPr id="7" name="Freeform 7"/>
            <p:cNvSpPr/>
            <p:nvPr/>
          </p:nvSpPr>
          <p:spPr>
            <a:xfrm>
              <a:off x="-7620" y="1270"/>
              <a:ext cx="3419059" cy="9728200"/>
            </a:xfrm>
            <a:custGeom>
              <a:avLst/>
              <a:gdLst/>
              <a:ahLst/>
              <a:cxnLst/>
              <a:rect l="l" t="t" r="r" b="b"/>
              <a:pathLst>
                <a:path w="3419059" h="9728200">
                  <a:moveTo>
                    <a:pt x="2015602" y="7110730"/>
                  </a:moveTo>
                  <a:cubicBezTo>
                    <a:pt x="1959677" y="7242810"/>
                    <a:pt x="2026255" y="7686040"/>
                    <a:pt x="2028918" y="7717790"/>
                  </a:cubicBezTo>
                  <a:cubicBezTo>
                    <a:pt x="1995629" y="7961630"/>
                    <a:pt x="1982313" y="9030970"/>
                    <a:pt x="2003618" y="9077960"/>
                  </a:cubicBezTo>
                  <a:cubicBezTo>
                    <a:pt x="2006282" y="9084310"/>
                    <a:pt x="1976987" y="9188450"/>
                    <a:pt x="1968998" y="9232900"/>
                  </a:cubicBezTo>
                  <a:cubicBezTo>
                    <a:pt x="1966335" y="9245600"/>
                    <a:pt x="2015602" y="9589770"/>
                    <a:pt x="2028918" y="9644380"/>
                  </a:cubicBezTo>
                  <a:cubicBezTo>
                    <a:pt x="2036907" y="9673590"/>
                    <a:pt x="1976987" y="9728200"/>
                    <a:pt x="1963672" y="9728200"/>
                  </a:cubicBezTo>
                  <a:cubicBezTo>
                    <a:pt x="1854484" y="9728200"/>
                    <a:pt x="99497" y="9720580"/>
                    <a:pt x="23599" y="9718040"/>
                  </a:cubicBezTo>
                  <a:cubicBezTo>
                    <a:pt x="18273" y="9718040"/>
                    <a:pt x="12946" y="9716770"/>
                    <a:pt x="8952" y="9715500"/>
                  </a:cubicBezTo>
                  <a:cubicBezTo>
                    <a:pt x="0" y="9698990"/>
                    <a:pt x="94171" y="9389110"/>
                    <a:pt x="71535" y="9330690"/>
                  </a:cubicBezTo>
                  <a:cubicBezTo>
                    <a:pt x="78192" y="9301480"/>
                    <a:pt x="148765" y="8868410"/>
                    <a:pt x="150096" y="8859520"/>
                  </a:cubicBezTo>
                  <a:cubicBezTo>
                    <a:pt x="158086" y="8817610"/>
                    <a:pt x="90176" y="8606790"/>
                    <a:pt x="88845" y="8600440"/>
                  </a:cubicBezTo>
                  <a:cubicBezTo>
                    <a:pt x="86182" y="8583930"/>
                    <a:pt x="200695" y="8361680"/>
                    <a:pt x="210016" y="8348980"/>
                  </a:cubicBezTo>
                  <a:cubicBezTo>
                    <a:pt x="216674" y="8338820"/>
                    <a:pt x="194038" y="8234680"/>
                    <a:pt x="186048" y="8215630"/>
                  </a:cubicBezTo>
                  <a:cubicBezTo>
                    <a:pt x="175396" y="8190230"/>
                    <a:pt x="236647" y="7969250"/>
                    <a:pt x="235316" y="7965440"/>
                  </a:cubicBezTo>
                  <a:cubicBezTo>
                    <a:pt x="223332" y="7938770"/>
                    <a:pt x="106155" y="7606030"/>
                    <a:pt x="107487" y="7576820"/>
                  </a:cubicBezTo>
                  <a:cubicBezTo>
                    <a:pt x="108818" y="7539990"/>
                    <a:pt x="147433" y="7122160"/>
                    <a:pt x="150096" y="7094220"/>
                  </a:cubicBezTo>
                  <a:cubicBezTo>
                    <a:pt x="151428" y="7084060"/>
                    <a:pt x="48898" y="6799580"/>
                    <a:pt x="59551" y="6755130"/>
                  </a:cubicBezTo>
                  <a:cubicBezTo>
                    <a:pt x="68872" y="6717030"/>
                    <a:pt x="170070" y="6468110"/>
                    <a:pt x="167406" y="6438900"/>
                  </a:cubicBezTo>
                  <a:cubicBezTo>
                    <a:pt x="163412" y="6409690"/>
                    <a:pt x="136781" y="5913120"/>
                    <a:pt x="139444" y="5905500"/>
                  </a:cubicBezTo>
                  <a:cubicBezTo>
                    <a:pt x="142107" y="5896610"/>
                    <a:pt x="194038" y="5636260"/>
                    <a:pt x="208685" y="5596890"/>
                  </a:cubicBezTo>
                  <a:cubicBezTo>
                    <a:pt x="214011" y="5582920"/>
                    <a:pt x="156754" y="5363210"/>
                    <a:pt x="142107" y="5323840"/>
                  </a:cubicBezTo>
                  <a:cubicBezTo>
                    <a:pt x="134118" y="5302250"/>
                    <a:pt x="159417" y="4937760"/>
                    <a:pt x="159417" y="4933950"/>
                  </a:cubicBezTo>
                  <a:cubicBezTo>
                    <a:pt x="164743" y="4892040"/>
                    <a:pt x="243305" y="4806950"/>
                    <a:pt x="244637" y="4790440"/>
                  </a:cubicBezTo>
                  <a:cubicBezTo>
                    <a:pt x="245968" y="4773930"/>
                    <a:pt x="397765" y="4227830"/>
                    <a:pt x="391107" y="4202430"/>
                  </a:cubicBezTo>
                  <a:cubicBezTo>
                    <a:pt x="389776" y="4197350"/>
                    <a:pt x="467006" y="4121150"/>
                    <a:pt x="469669" y="4097020"/>
                  </a:cubicBezTo>
                  <a:cubicBezTo>
                    <a:pt x="469669" y="4093210"/>
                    <a:pt x="445701" y="3595370"/>
                    <a:pt x="448364" y="3592830"/>
                  </a:cubicBezTo>
                  <a:cubicBezTo>
                    <a:pt x="468338" y="3564890"/>
                    <a:pt x="537578" y="3108960"/>
                    <a:pt x="469669" y="2913380"/>
                  </a:cubicBezTo>
                  <a:cubicBezTo>
                    <a:pt x="468338" y="2909570"/>
                    <a:pt x="700028" y="2291080"/>
                    <a:pt x="706686" y="2273300"/>
                  </a:cubicBezTo>
                  <a:cubicBezTo>
                    <a:pt x="730653" y="2030730"/>
                    <a:pt x="1014274" y="1089660"/>
                    <a:pt x="1014274" y="1061720"/>
                  </a:cubicBezTo>
                  <a:cubicBezTo>
                    <a:pt x="1014274" y="1037590"/>
                    <a:pt x="1144767" y="831850"/>
                    <a:pt x="1131451" y="768350"/>
                  </a:cubicBezTo>
                  <a:cubicBezTo>
                    <a:pt x="1128788" y="754380"/>
                    <a:pt x="1200692" y="601980"/>
                    <a:pt x="1215339" y="565150"/>
                  </a:cubicBezTo>
                  <a:cubicBezTo>
                    <a:pt x="1225991" y="535940"/>
                    <a:pt x="1275259" y="20320"/>
                    <a:pt x="1297895" y="20320"/>
                  </a:cubicBezTo>
                  <a:cubicBezTo>
                    <a:pt x="1480318" y="17780"/>
                    <a:pt x="3143428" y="0"/>
                    <a:pt x="3264599" y="1270"/>
                  </a:cubicBezTo>
                  <a:cubicBezTo>
                    <a:pt x="3304546" y="1270"/>
                    <a:pt x="3312535" y="313690"/>
                    <a:pt x="3312535" y="314960"/>
                  </a:cubicBezTo>
                  <a:cubicBezTo>
                    <a:pt x="3253947" y="544830"/>
                    <a:pt x="3252615" y="687070"/>
                    <a:pt x="3256610" y="698500"/>
                  </a:cubicBezTo>
                  <a:cubicBezTo>
                    <a:pt x="3264599" y="721360"/>
                    <a:pt x="3275252" y="741680"/>
                    <a:pt x="3284573" y="762000"/>
                  </a:cubicBezTo>
                  <a:cubicBezTo>
                    <a:pt x="3247289" y="1205230"/>
                    <a:pt x="3385770" y="1779270"/>
                    <a:pt x="3388434" y="1794510"/>
                  </a:cubicBezTo>
                  <a:cubicBezTo>
                    <a:pt x="3389765" y="1805940"/>
                    <a:pt x="3368461" y="2322830"/>
                    <a:pt x="3371124" y="2341880"/>
                  </a:cubicBezTo>
                  <a:cubicBezTo>
                    <a:pt x="3375118" y="2374900"/>
                    <a:pt x="3411070" y="2472690"/>
                    <a:pt x="3399086" y="2494280"/>
                  </a:cubicBezTo>
                  <a:cubicBezTo>
                    <a:pt x="3392428" y="2506980"/>
                    <a:pt x="3419059" y="3030220"/>
                    <a:pt x="3407075" y="3034030"/>
                  </a:cubicBezTo>
                  <a:cubicBezTo>
                    <a:pt x="3385770" y="3039110"/>
                    <a:pt x="3079513" y="3526790"/>
                    <a:pt x="3079513" y="3538220"/>
                  </a:cubicBezTo>
                  <a:cubicBezTo>
                    <a:pt x="3080845" y="3552190"/>
                    <a:pt x="3088834" y="3600450"/>
                    <a:pt x="3083508" y="3608070"/>
                  </a:cubicBezTo>
                  <a:cubicBezTo>
                    <a:pt x="3075519" y="3622040"/>
                    <a:pt x="3091497" y="3962400"/>
                    <a:pt x="3044893" y="4050030"/>
                  </a:cubicBezTo>
                  <a:cubicBezTo>
                    <a:pt x="3046224" y="4064000"/>
                    <a:pt x="2921058" y="4161790"/>
                    <a:pt x="2921058" y="4165600"/>
                  </a:cubicBezTo>
                  <a:cubicBezTo>
                    <a:pt x="2921058" y="4199890"/>
                    <a:pt x="2697358" y="4499610"/>
                    <a:pt x="2688037" y="4528820"/>
                  </a:cubicBezTo>
                  <a:cubicBezTo>
                    <a:pt x="2678716" y="4554220"/>
                    <a:pt x="2421726" y="4753610"/>
                    <a:pt x="2417731" y="4758690"/>
                  </a:cubicBezTo>
                  <a:cubicBezTo>
                    <a:pt x="2399090" y="4789170"/>
                    <a:pt x="2074191" y="5165090"/>
                    <a:pt x="2079517" y="5177790"/>
                  </a:cubicBezTo>
                  <a:cubicBezTo>
                    <a:pt x="2136774" y="5523230"/>
                    <a:pt x="2010276" y="5957570"/>
                    <a:pt x="2008945" y="5958840"/>
                  </a:cubicBezTo>
                  <a:cubicBezTo>
                    <a:pt x="1986308" y="5980430"/>
                    <a:pt x="1968998" y="6581140"/>
                    <a:pt x="1965003" y="6593840"/>
                  </a:cubicBezTo>
                  <a:cubicBezTo>
                    <a:pt x="1963672" y="6596380"/>
                    <a:pt x="2020929" y="7103110"/>
                    <a:pt x="2015602" y="7110730"/>
                  </a:cubicBezTo>
                  <a:close/>
                </a:path>
              </a:pathLst>
            </a:custGeom>
            <a:blipFill>
              <a:blip r:embed="rId5"/>
              <a:stretch>
                <a:fillRect l="-131786" t="-25" r="-149649" b="-25"/>
              </a:stretch>
            </a:blipFill>
          </p:spPr>
        </p:sp>
      </p:grpSp>
      <p:grpSp>
        <p:nvGrpSpPr>
          <p:cNvPr id="8" name="Group 8"/>
          <p:cNvGrpSpPr/>
          <p:nvPr/>
        </p:nvGrpSpPr>
        <p:grpSpPr>
          <a:xfrm rot="-10800000">
            <a:off x="15111236" y="-1106493"/>
            <a:ext cx="4696355" cy="12790609"/>
            <a:chOff x="0" y="0"/>
            <a:chExt cx="3576587" cy="9740900"/>
          </a:xfrm>
        </p:grpSpPr>
        <p:sp>
          <p:nvSpPr>
            <p:cNvPr id="9" name="Freeform 9"/>
            <p:cNvSpPr/>
            <p:nvPr/>
          </p:nvSpPr>
          <p:spPr>
            <a:xfrm>
              <a:off x="-7620" y="1270"/>
              <a:ext cx="3573074" cy="9728200"/>
            </a:xfrm>
            <a:custGeom>
              <a:avLst/>
              <a:gdLst/>
              <a:ahLst/>
              <a:cxnLst/>
              <a:rect l="l" t="t" r="r" b="b"/>
              <a:pathLst>
                <a:path w="3573074" h="9728200">
                  <a:moveTo>
                    <a:pt x="2106256" y="7110730"/>
                  </a:moveTo>
                  <a:cubicBezTo>
                    <a:pt x="2047806" y="7242810"/>
                    <a:pt x="2117389" y="7686040"/>
                    <a:pt x="2120172" y="7717790"/>
                  </a:cubicBezTo>
                  <a:cubicBezTo>
                    <a:pt x="2085381" y="7961630"/>
                    <a:pt x="2071464" y="9030970"/>
                    <a:pt x="2093731" y="9077960"/>
                  </a:cubicBezTo>
                  <a:cubicBezTo>
                    <a:pt x="2096514" y="9084310"/>
                    <a:pt x="2065897" y="9188450"/>
                    <a:pt x="2057547" y="9232900"/>
                  </a:cubicBezTo>
                  <a:cubicBezTo>
                    <a:pt x="2054764" y="9245600"/>
                    <a:pt x="2106256" y="9589770"/>
                    <a:pt x="2120172" y="9644380"/>
                  </a:cubicBezTo>
                  <a:cubicBezTo>
                    <a:pt x="2128523" y="9673590"/>
                    <a:pt x="2065897" y="9728200"/>
                    <a:pt x="2051981" y="9728200"/>
                  </a:cubicBezTo>
                  <a:cubicBezTo>
                    <a:pt x="1937864" y="9728200"/>
                    <a:pt x="103645" y="9720580"/>
                    <a:pt x="24320" y="9718040"/>
                  </a:cubicBezTo>
                  <a:cubicBezTo>
                    <a:pt x="18753" y="9718040"/>
                    <a:pt x="13187" y="9716770"/>
                    <a:pt x="9012" y="9715500"/>
                  </a:cubicBezTo>
                  <a:cubicBezTo>
                    <a:pt x="0" y="9698990"/>
                    <a:pt x="98079" y="9389110"/>
                    <a:pt x="74420" y="9330690"/>
                  </a:cubicBezTo>
                  <a:cubicBezTo>
                    <a:pt x="81378" y="9301480"/>
                    <a:pt x="155137" y="8868410"/>
                    <a:pt x="156529" y="8859520"/>
                  </a:cubicBezTo>
                  <a:cubicBezTo>
                    <a:pt x="164879" y="8817610"/>
                    <a:pt x="93904" y="8606790"/>
                    <a:pt x="92512" y="8600440"/>
                  </a:cubicBezTo>
                  <a:cubicBezTo>
                    <a:pt x="89729" y="8583930"/>
                    <a:pt x="209412" y="8361680"/>
                    <a:pt x="219154" y="8348980"/>
                  </a:cubicBezTo>
                  <a:cubicBezTo>
                    <a:pt x="226112" y="8338820"/>
                    <a:pt x="202454" y="8234680"/>
                    <a:pt x="194104" y="8215630"/>
                  </a:cubicBezTo>
                  <a:cubicBezTo>
                    <a:pt x="182970" y="8190230"/>
                    <a:pt x="246987" y="7969250"/>
                    <a:pt x="245595" y="7965440"/>
                  </a:cubicBezTo>
                  <a:cubicBezTo>
                    <a:pt x="233070" y="7938770"/>
                    <a:pt x="110604" y="7606030"/>
                    <a:pt x="111995" y="7576820"/>
                  </a:cubicBezTo>
                  <a:cubicBezTo>
                    <a:pt x="113387" y="7539990"/>
                    <a:pt x="153745" y="7122160"/>
                    <a:pt x="156529" y="7094220"/>
                  </a:cubicBezTo>
                  <a:cubicBezTo>
                    <a:pt x="157920" y="7084060"/>
                    <a:pt x="50762" y="6799580"/>
                    <a:pt x="61895" y="6755130"/>
                  </a:cubicBezTo>
                  <a:cubicBezTo>
                    <a:pt x="71637" y="6717030"/>
                    <a:pt x="177404" y="6468110"/>
                    <a:pt x="174620" y="6438900"/>
                  </a:cubicBezTo>
                  <a:cubicBezTo>
                    <a:pt x="170445" y="6409690"/>
                    <a:pt x="142612" y="5913120"/>
                    <a:pt x="145395" y="5905500"/>
                  </a:cubicBezTo>
                  <a:cubicBezTo>
                    <a:pt x="148179" y="5896610"/>
                    <a:pt x="202454" y="5636260"/>
                    <a:pt x="217762" y="5596890"/>
                  </a:cubicBezTo>
                  <a:cubicBezTo>
                    <a:pt x="223329" y="5582920"/>
                    <a:pt x="163487" y="5363210"/>
                    <a:pt x="148179" y="5323840"/>
                  </a:cubicBezTo>
                  <a:cubicBezTo>
                    <a:pt x="139829" y="5302250"/>
                    <a:pt x="166270" y="4937760"/>
                    <a:pt x="166270" y="4933950"/>
                  </a:cubicBezTo>
                  <a:cubicBezTo>
                    <a:pt x="171837" y="4892040"/>
                    <a:pt x="253945" y="4806950"/>
                    <a:pt x="255337" y="4790440"/>
                  </a:cubicBezTo>
                  <a:cubicBezTo>
                    <a:pt x="256729" y="4773930"/>
                    <a:pt x="415379" y="4227830"/>
                    <a:pt x="408421" y="4202430"/>
                  </a:cubicBezTo>
                  <a:cubicBezTo>
                    <a:pt x="407029" y="4197350"/>
                    <a:pt x="487746" y="4121150"/>
                    <a:pt x="490529" y="4097020"/>
                  </a:cubicBezTo>
                  <a:cubicBezTo>
                    <a:pt x="490529" y="4093210"/>
                    <a:pt x="465479" y="3595370"/>
                    <a:pt x="468262" y="3592830"/>
                  </a:cubicBezTo>
                  <a:cubicBezTo>
                    <a:pt x="489137" y="3564890"/>
                    <a:pt x="561504" y="3108960"/>
                    <a:pt x="490529" y="2913380"/>
                  </a:cubicBezTo>
                  <a:cubicBezTo>
                    <a:pt x="489137" y="2909570"/>
                    <a:pt x="731288" y="2291080"/>
                    <a:pt x="738246" y="2273300"/>
                  </a:cubicBezTo>
                  <a:cubicBezTo>
                    <a:pt x="763296" y="2030730"/>
                    <a:pt x="1059721" y="1089660"/>
                    <a:pt x="1059721" y="1061720"/>
                  </a:cubicBezTo>
                  <a:cubicBezTo>
                    <a:pt x="1059721" y="1037590"/>
                    <a:pt x="1196105" y="831850"/>
                    <a:pt x="1182188" y="768350"/>
                  </a:cubicBezTo>
                  <a:cubicBezTo>
                    <a:pt x="1179405" y="754380"/>
                    <a:pt x="1254555" y="601980"/>
                    <a:pt x="1269863" y="565150"/>
                  </a:cubicBezTo>
                  <a:cubicBezTo>
                    <a:pt x="1280997" y="535940"/>
                    <a:pt x="1332488" y="20320"/>
                    <a:pt x="1356147" y="20320"/>
                  </a:cubicBezTo>
                  <a:cubicBezTo>
                    <a:pt x="1546805" y="17780"/>
                    <a:pt x="3284999" y="0"/>
                    <a:pt x="3411641" y="1270"/>
                  </a:cubicBezTo>
                  <a:cubicBezTo>
                    <a:pt x="3453391" y="1270"/>
                    <a:pt x="3461741" y="313690"/>
                    <a:pt x="3461741" y="314960"/>
                  </a:cubicBezTo>
                  <a:cubicBezTo>
                    <a:pt x="3400507" y="544830"/>
                    <a:pt x="3399115" y="687070"/>
                    <a:pt x="3403290" y="698500"/>
                  </a:cubicBezTo>
                  <a:cubicBezTo>
                    <a:pt x="3411641" y="721360"/>
                    <a:pt x="3422774" y="741680"/>
                    <a:pt x="3432516" y="762000"/>
                  </a:cubicBezTo>
                  <a:cubicBezTo>
                    <a:pt x="3393549" y="1205230"/>
                    <a:pt x="3538282" y="1779270"/>
                    <a:pt x="3541066" y="1794510"/>
                  </a:cubicBezTo>
                  <a:cubicBezTo>
                    <a:pt x="3542457" y="1805940"/>
                    <a:pt x="3520190" y="2322830"/>
                    <a:pt x="3522974" y="2341880"/>
                  </a:cubicBezTo>
                  <a:cubicBezTo>
                    <a:pt x="3527149" y="2374900"/>
                    <a:pt x="3564724" y="2472690"/>
                    <a:pt x="3552199" y="2494280"/>
                  </a:cubicBezTo>
                  <a:cubicBezTo>
                    <a:pt x="3545241" y="2506980"/>
                    <a:pt x="3573074" y="3030220"/>
                    <a:pt x="3560549" y="3034030"/>
                  </a:cubicBezTo>
                  <a:cubicBezTo>
                    <a:pt x="3538282" y="3039110"/>
                    <a:pt x="3218198" y="3526790"/>
                    <a:pt x="3218198" y="3538220"/>
                  </a:cubicBezTo>
                  <a:cubicBezTo>
                    <a:pt x="3219590" y="3552190"/>
                    <a:pt x="3227940" y="3600450"/>
                    <a:pt x="3222374" y="3608070"/>
                  </a:cubicBezTo>
                  <a:cubicBezTo>
                    <a:pt x="3214024" y="3622040"/>
                    <a:pt x="3230724" y="3962400"/>
                    <a:pt x="3182015" y="4050030"/>
                  </a:cubicBezTo>
                  <a:cubicBezTo>
                    <a:pt x="3183407" y="4064000"/>
                    <a:pt x="3052590" y="4161790"/>
                    <a:pt x="3052590" y="4165600"/>
                  </a:cubicBezTo>
                  <a:cubicBezTo>
                    <a:pt x="3052590" y="4199890"/>
                    <a:pt x="2818790" y="4499610"/>
                    <a:pt x="2809048" y="4528820"/>
                  </a:cubicBezTo>
                  <a:cubicBezTo>
                    <a:pt x="2799307" y="4554220"/>
                    <a:pt x="2530714" y="4753610"/>
                    <a:pt x="2526540" y="4758690"/>
                  </a:cubicBezTo>
                  <a:cubicBezTo>
                    <a:pt x="2507056" y="4789170"/>
                    <a:pt x="2167489" y="5165090"/>
                    <a:pt x="2173056" y="5177790"/>
                  </a:cubicBezTo>
                  <a:cubicBezTo>
                    <a:pt x="2232898" y="5523230"/>
                    <a:pt x="2100689" y="5957570"/>
                    <a:pt x="2099297" y="5958840"/>
                  </a:cubicBezTo>
                  <a:cubicBezTo>
                    <a:pt x="2075639" y="5980430"/>
                    <a:pt x="2057547" y="6581140"/>
                    <a:pt x="2053372" y="6593840"/>
                  </a:cubicBezTo>
                  <a:cubicBezTo>
                    <a:pt x="2051980" y="6596380"/>
                    <a:pt x="2111822" y="7103110"/>
                    <a:pt x="2106256" y="7110730"/>
                  </a:cubicBezTo>
                  <a:close/>
                </a:path>
              </a:pathLst>
            </a:custGeom>
            <a:blipFill>
              <a:blip r:embed="rId5"/>
              <a:stretch>
                <a:fillRect l="-204382" t="-25" r="-60580" b="-25"/>
              </a:stretch>
            </a:blipFill>
          </p:spPr>
        </p:sp>
      </p:grpSp>
      <p:sp>
        <p:nvSpPr>
          <p:cNvPr id="10" name="Freeform 10"/>
          <p:cNvSpPr/>
          <p:nvPr/>
        </p:nvSpPr>
        <p:spPr>
          <a:xfrm>
            <a:off x="5601462" y="7158842"/>
            <a:ext cx="7221995" cy="2691835"/>
          </a:xfrm>
          <a:custGeom>
            <a:avLst/>
            <a:gdLst/>
            <a:ahLst/>
            <a:cxnLst/>
            <a:rect l="l" t="t" r="r" b="b"/>
            <a:pathLst>
              <a:path w="7221995" h="2691835">
                <a:moveTo>
                  <a:pt x="0" y="0"/>
                </a:moveTo>
                <a:lnTo>
                  <a:pt x="7221995" y="0"/>
                </a:lnTo>
                <a:lnTo>
                  <a:pt x="7221995" y="2691834"/>
                </a:lnTo>
                <a:lnTo>
                  <a:pt x="0" y="26918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rot="5400000">
            <a:off x="1968458" y="4459390"/>
            <a:ext cx="1406488" cy="1468408"/>
          </a:xfrm>
          <a:custGeom>
            <a:avLst/>
            <a:gdLst/>
            <a:ahLst/>
            <a:cxnLst/>
            <a:rect l="l" t="t" r="r" b="b"/>
            <a:pathLst>
              <a:path w="1406488" h="1468408">
                <a:moveTo>
                  <a:pt x="0" y="0"/>
                </a:moveTo>
                <a:lnTo>
                  <a:pt x="1406488" y="0"/>
                </a:lnTo>
                <a:lnTo>
                  <a:pt x="1406488" y="1468408"/>
                </a:lnTo>
                <a:lnTo>
                  <a:pt x="0" y="1468408"/>
                </a:lnTo>
                <a:lnTo>
                  <a:pt x="0" y="0"/>
                </a:lnTo>
                <a:close/>
              </a:path>
            </a:pathLst>
          </a:custGeom>
          <a:blipFill>
            <a:blip r:embed="rId8">
              <a:extLst>
                <a:ext uri="{96DAC541-7B7A-43D3-8B79-37D633B846F1}">
                  <asvg:svgBlip xmlns:asvg="http://schemas.microsoft.com/office/drawing/2016/SVG/main" r:embed="rId9"/>
                </a:ext>
              </a:extLst>
            </a:blip>
            <a:stretch>
              <a:fillRect l="-101042" t="-84932" b="-11017"/>
            </a:stretch>
          </a:blipFill>
        </p:spPr>
      </p:sp>
      <p:sp>
        <p:nvSpPr>
          <p:cNvPr id="12" name="Freeform 12"/>
          <p:cNvSpPr/>
          <p:nvPr/>
        </p:nvSpPr>
        <p:spPr>
          <a:xfrm rot="5400000">
            <a:off x="1403968" y="5737315"/>
            <a:ext cx="1067060" cy="1114036"/>
          </a:xfrm>
          <a:custGeom>
            <a:avLst/>
            <a:gdLst/>
            <a:ahLst/>
            <a:cxnLst/>
            <a:rect l="l" t="t" r="r" b="b"/>
            <a:pathLst>
              <a:path w="1067060" h="1114036">
                <a:moveTo>
                  <a:pt x="0" y="0"/>
                </a:moveTo>
                <a:lnTo>
                  <a:pt x="1067060" y="0"/>
                </a:lnTo>
                <a:lnTo>
                  <a:pt x="1067060" y="1114036"/>
                </a:lnTo>
                <a:lnTo>
                  <a:pt x="0" y="1114036"/>
                </a:lnTo>
                <a:lnTo>
                  <a:pt x="0" y="0"/>
                </a:lnTo>
                <a:close/>
              </a:path>
            </a:pathLst>
          </a:custGeom>
          <a:blipFill>
            <a:blip r:embed="rId8">
              <a:extLst>
                <a:ext uri="{96DAC541-7B7A-43D3-8B79-37D633B846F1}">
                  <asvg:svgBlip xmlns:asvg="http://schemas.microsoft.com/office/drawing/2016/SVG/main" r:embed="rId9"/>
                </a:ext>
              </a:extLst>
            </a:blip>
            <a:stretch>
              <a:fillRect l="-101042" t="-84932" b="-11017"/>
            </a:stretch>
          </a:blipFill>
        </p:spPr>
      </p:sp>
      <p:sp>
        <p:nvSpPr>
          <p:cNvPr id="13" name="TextBox 13"/>
          <p:cNvSpPr txBox="1"/>
          <p:nvPr/>
        </p:nvSpPr>
        <p:spPr>
          <a:xfrm rot="-337049">
            <a:off x="7903852" y="7691124"/>
            <a:ext cx="4208736" cy="826622"/>
          </a:xfrm>
          <a:prstGeom prst="rect">
            <a:avLst/>
          </a:prstGeom>
        </p:spPr>
        <p:txBody>
          <a:bodyPr lIns="0" tIns="0" rIns="0" bIns="0" rtlCol="0" anchor="t">
            <a:spAutoFit/>
          </a:bodyPr>
          <a:lstStyle/>
          <a:p>
            <a:pPr algn="ctr">
              <a:lnSpc>
                <a:spcPts val="5195"/>
              </a:lnSpc>
            </a:pPr>
            <a:r>
              <a:rPr lang="en-US" sz="5300" b="1">
                <a:solidFill>
                  <a:srgbClr val="493423"/>
                </a:solidFill>
                <a:latin typeface="Obra Letra Bold"/>
                <a:ea typeface="Obra Letra Bold"/>
                <a:cs typeface="Obra Letra Bold"/>
                <a:sym typeface="Obra Letra Bold"/>
              </a:rPr>
              <a:t>Data Cleaning</a:t>
            </a:r>
            <a:endParaRPr lang="en-US" sz="5300" b="1">
              <a:solidFill>
                <a:srgbClr val="493423"/>
              </a:solidFill>
              <a:latin typeface="Obra Letra Bold"/>
              <a:ea typeface="Obra Letra Bold"/>
              <a:cs typeface="Obra Letra Bold"/>
              <a:sym typeface="Obra Letra Bold"/>
            </a:endParaRPr>
          </a:p>
        </p:txBody>
      </p:sp>
      <p:sp>
        <p:nvSpPr>
          <p:cNvPr id="14" name="Freeform 14"/>
          <p:cNvSpPr/>
          <p:nvPr/>
        </p:nvSpPr>
        <p:spPr>
          <a:xfrm>
            <a:off x="-6276959" y="-187043"/>
            <a:ext cx="9981922" cy="3720535"/>
          </a:xfrm>
          <a:custGeom>
            <a:avLst/>
            <a:gdLst/>
            <a:ahLst/>
            <a:cxnLst/>
            <a:rect l="l" t="t" r="r" b="b"/>
            <a:pathLst>
              <a:path w="9981922" h="3720535">
                <a:moveTo>
                  <a:pt x="0" y="0"/>
                </a:moveTo>
                <a:lnTo>
                  <a:pt x="9981922" y="0"/>
                </a:lnTo>
                <a:lnTo>
                  <a:pt x="9981922" y="3720534"/>
                </a:lnTo>
                <a:lnTo>
                  <a:pt x="0" y="37205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TextBox 15"/>
          <p:cNvSpPr txBox="1"/>
          <p:nvPr/>
        </p:nvSpPr>
        <p:spPr>
          <a:xfrm>
            <a:off x="-71485" y="452110"/>
            <a:ext cx="2956108" cy="2012568"/>
          </a:xfrm>
          <a:prstGeom prst="rect">
            <a:avLst/>
          </a:prstGeom>
        </p:spPr>
        <p:txBody>
          <a:bodyPr lIns="0" tIns="0" rIns="0" bIns="0" rtlCol="0" anchor="t">
            <a:spAutoFit/>
          </a:bodyPr>
          <a:lstStyle/>
          <a:p>
            <a:pPr algn="ctr">
              <a:lnSpc>
                <a:spcPts val="14795"/>
              </a:lnSpc>
            </a:pPr>
            <a:r>
              <a:rPr lang="en-US" sz="15100" b="1">
                <a:solidFill>
                  <a:srgbClr val="493423"/>
                </a:solidFill>
                <a:latin typeface="Obra Letra Bold"/>
                <a:ea typeface="Obra Letra Bold"/>
                <a:cs typeface="Obra Letra Bold"/>
                <a:sym typeface="Obra Letra Bold"/>
              </a:rPr>
              <a:t>03</a:t>
            </a:r>
            <a:endParaRPr lang="en-US" sz="15100" b="1">
              <a:solidFill>
                <a:srgbClr val="493423"/>
              </a:solidFill>
              <a:latin typeface="Obra Letra Bold"/>
              <a:ea typeface="Obra Letra Bold"/>
              <a:cs typeface="Obra Letra Bold"/>
              <a:sym typeface="Obra Letra Bold"/>
            </a:endParaRP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296935" y="-548610"/>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1"/>
            <a:stretch>
              <a:fillRect t="-78077" r="-1486" b="-81883"/>
            </a:stretch>
          </a:blipFill>
        </p:spPr>
      </p:sp>
      <p:grpSp>
        <p:nvGrpSpPr>
          <p:cNvPr id="3" name="Group 3"/>
          <p:cNvGrpSpPr/>
          <p:nvPr/>
        </p:nvGrpSpPr>
        <p:grpSpPr>
          <a:xfrm rot="0">
            <a:off x="-1522481" y="-1595198"/>
            <a:ext cx="4285771" cy="12790609"/>
            <a:chOff x="0" y="0"/>
            <a:chExt cx="3263900" cy="9740900"/>
          </a:xfrm>
        </p:grpSpPr>
        <p:sp>
          <p:nvSpPr>
            <p:cNvPr id="4" name="Freeform 4"/>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2"/>
              <a:stretch>
                <a:fillRect l="-101804" r="-249848"/>
              </a:stretch>
            </a:blipFill>
          </p:spPr>
        </p:sp>
      </p:grpSp>
      <p:grpSp>
        <p:nvGrpSpPr>
          <p:cNvPr id="5" name="Group 5"/>
          <p:cNvGrpSpPr/>
          <p:nvPr/>
        </p:nvGrpSpPr>
        <p:grpSpPr>
          <a:xfrm rot="-10800000">
            <a:off x="15720849" y="-1377895"/>
            <a:ext cx="4285771" cy="12790609"/>
            <a:chOff x="0" y="0"/>
            <a:chExt cx="3263900" cy="9740900"/>
          </a:xfrm>
        </p:grpSpPr>
        <p:sp>
          <p:nvSpPr>
            <p:cNvPr id="6" name="Freeform 6"/>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2"/>
              <a:stretch>
                <a:fillRect l="-117821" r="-233832"/>
              </a:stretch>
            </a:blipFill>
          </p:spPr>
        </p:sp>
      </p:grpSp>
      <p:sp>
        <p:nvSpPr>
          <p:cNvPr id="7" name="Freeform 7"/>
          <p:cNvSpPr/>
          <p:nvPr/>
        </p:nvSpPr>
        <p:spPr>
          <a:xfrm>
            <a:off x="10166762" y="2124161"/>
            <a:ext cx="2608815" cy="554966"/>
          </a:xfrm>
          <a:custGeom>
            <a:avLst/>
            <a:gdLst/>
            <a:ahLst/>
            <a:cxnLst/>
            <a:rect l="l" t="t" r="r" b="b"/>
            <a:pathLst>
              <a:path w="2608815" h="554966">
                <a:moveTo>
                  <a:pt x="0" y="0"/>
                </a:moveTo>
                <a:lnTo>
                  <a:pt x="2608815" y="0"/>
                </a:lnTo>
                <a:lnTo>
                  <a:pt x="2608815" y="554966"/>
                </a:lnTo>
                <a:lnTo>
                  <a:pt x="0" y="5549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rot="-10800000" flipV="1">
            <a:off x="5512423" y="2124161"/>
            <a:ext cx="2625895" cy="558600"/>
          </a:xfrm>
          <a:custGeom>
            <a:avLst/>
            <a:gdLst/>
            <a:ahLst/>
            <a:cxnLst/>
            <a:rect l="l" t="t" r="r" b="b"/>
            <a:pathLst>
              <a:path w="2625895" h="558600">
                <a:moveTo>
                  <a:pt x="0" y="558599"/>
                </a:moveTo>
                <a:lnTo>
                  <a:pt x="2625896" y="558599"/>
                </a:lnTo>
                <a:lnTo>
                  <a:pt x="2625896" y="0"/>
                </a:lnTo>
                <a:lnTo>
                  <a:pt x="0" y="0"/>
                </a:lnTo>
                <a:lnTo>
                  <a:pt x="0" y="558599"/>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3534815" y="253904"/>
            <a:ext cx="11218369" cy="1975137"/>
          </a:xfrm>
          <a:prstGeom prst="rect">
            <a:avLst/>
          </a:prstGeom>
        </p:spPr>
        <p:txBody>
          <a:bodyPr lIns="0" tIns="0" rIns="0" bIns="0" rtlCol="0" anchor="t">
            <a:spAutoFit/>
          </a:bodyPr>
          <a:lstStyle/>
          <a:p>
            <a:pPr algn="ctr">
              <a:lnSpc>
                <a:spcPts val="7470"/>
              </a:lnSpc>
            </a:pPr>
            <a:r>
              <a:rPr lang="en-US" sz="7625" b="1">
                <a:solidFill>
                  <a:srgbClr val="F3F1DB"/>
                </a:solidFill>
                <a:latin typeface="Obra Letra Bold"/>
                <a:ea typeface="Obra Letra Bold"/>
                <a:cs typeface="Obra Letra Bold"/>
                <a:sym typeface="Obra Letra Bold"/>
              </a:rPr>
              <a:t>data cleaning Introduction</a:t>
            </a:r>
            <a:endParaRPr lang="en-US" sz="7625" b="1">
              <a:solidFill>
                <a:srgbClr val="F3F1DB"/>
              </a:solidFill>
              <a:latin typeface="Obra Letra Bold"/>
              <a:ea typeface="Obra Letra Bold"/>
              <a:cs typeface="Obra Letra Bold"/>
              <a:sym typeface="Obra Letra Bold"/>
            </a:endParaRPr>
          </a:p>
        </p:txBody>
      </p:sp>
      <p:sp>
        <p:nvSpPr>
          <p:cNvPr id="10" name="TextBox 10"/>
          <p:cNvSpPr txBox="1"/>
          <p:nvPr/>
        </p:nvSpPr>
        <p:spPr>
          <a:xfrm>
            <a:off x="3401695" y="2958465"/>
            <a:ext cx="11485245" cy="7666990"/>
          </a:xfrm>
          <a:prstGeom prst="rect">
            <a:avLst/>
          </a:prstGeom>
        </p:spPr>
        <p:txBody>
          <a:bodyPr lIns="0" tIns="0" rIns="0" bIns="0" rtlCol="0" anchor="t">
            <a:noAutofit/>
          </a:bodyPr>
          <a:lstStyle/>
          <a:p>
            <a:pPr algn="l">
              <a:lnSpc>
                <a:spcPts val="4345"/>
              </a:lnSpc>
            </a:pPr>
            <a:r>
              <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rPr>
              <a:t>The dataset is composed of three CSV files: airlines.csv, airports.csv, and flights.csv.</a:t>
            </a:r>
            <a:endPar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endParaRPr>
          </a:p>
          <a:p>
            <a:pPr marL="756285" lvl="1" indent="-377825" algn="l">
              <a:lnSpc>
                <a:spcPts val="4345"/>
              </a:lnSpc>
              <a:buFont typeface="Arial" panose="020B0604020202020204"/>
              <a:buChar char="•"/>
            </a:pPr>
            <a:r>
              <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rPr>
              <a:t>The primary file, flights.csv, contains key columns, including: Date</a:t>
            </a:r>
            <a:endPar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endParaRPr>
          </a:p>
          <a:p>
            <a:pPr marL="756285" lvl="1" indent="-377825" algn="l">
              <a:lnSpc>
                <a:spcPts val="4345"/>
              </a:lnSpc>
              <a:buFont typeface="Arial" panose="020B0604020202020204"/>
              <a:buChar char="•"/>
            </a:pPr>
            <a:r>
              <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rPr>
              <a:t>Information: YEAR, MONTH, DAY, DAY_OF_WEEK.</a:t>
            </a:r>
            <a:endPar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endParaRPr>
          </a:p>
          <a:p>
            <a:pPr marL="756285" lvl="1" indent="-377825" algn="l">
              <a:lnSpc>
                <a:spcPts val="4345"/>
              </a:lnSpc>
              <a:buFont typeface="Arial" panose="020B0604020202020204"/>
              <a:buChar char="•"/>
            </a:pPr>
            <a:r>
              <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rPr>
              <a:t>Flight Identifiers: AIRLINE, FLIGHT_NUMBER, TAIL_NUMBER.</a:t>
            </a:r>
            <a:endPar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endParaRPr>
          </a:p>
          <a:p>
            <a:pPr marL="756285" lvl="1" indent="-377825" algn="l">
              <a:lnSpc>
                <a:spcPts val="4345"/>
              </a:lnSpc>
              <a:buFont typeface="Arial" panose="020B0604020202020204"/>
              <a:buChar char="•"/>
            </a:pPr>
            <a:r>
              <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rPr>
              <a:t>Flight Locations: ORIGIN_AIRPORT, DESTINATION_AIRPORT.</a:t>
            </a:r>
            <a:endPar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endParaRPr>
          </a:p>
          <a:p>
            <a:pPr marL="756285" lvl="1" indent="-377825" algn="l">
              <a:lnSpc>
                <a:spcPts val="4345"/>
              </a:lnSpc>
              <a:buFont typeface="Arial" panose="020B0604020202020204"/>
              <a:buChar char="•"/>
            </a:pPr>
            <a:r>
              <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rPr>
              <a:t>Timing Details: SCHEDULED_DEPARTURE, DEPARTURE_TIME, SCHEDULED_ARRIVAL, ARRIVAL_TIME.</a:t>
            </a:r>
            <a:endPar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endParaRPr>
          </a:p>
          <a:p>
            <a:pPr marL="756285" lvl="1" indent="-377825" algn="l">
              <a:lnSpc>
                <a:spcPts val="4345"/>
              </a:lnSpc>
              <a:buFont typeface="Arial" panose="020B0604020202020204"/>
              <a:buChar char="•"/>
            </a:pPr>
            <a:r>
              <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rPr>
              <a:t>Delays &amp; Cancellations: DEPARTURE_DELAY, ARRIVAL_DELAY, TOTAL_DELAY, CANCELLED, CANCELLATION_REASON.</a:t>
            </a:r>
            <a:endPar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endParaRPr>
          </a:p>
          <a:p>
            <a:pPr marL="756285" lvl="1" indent="-377825" algn="l">
              <a:lnSpc>
                <a:spcPts val="4345"/>
              </a:lnSpc>
              <a:buFont typeface="Arial" panose="020B0604020202020204"/>
              <a:buChar char="•"/>
            </a:pPr>
            <a:r>
              <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rPr>
              <a:t>Flight Operations: TAXI_OUT, WHEELS_OFF, ELAPSED_TIME, </a:t>
            </a:r>
            <a:endPar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endParaRPr>
          </a:p>
          <a:p>
            <a:pPr algn="l">
              <a:lnSpc>
                <a:spcPts val="4345"/>
              </a:lnSpc>
            </a:pPr>
            <a:r>
              <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rPr>
              <a:t>       </a:t>
            </a:r>
            <a:r>
              <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rPr>
              <a:t>AIR_TIME, DISTANCE, WHEELS_ON, TAXI_IN.</a:t>
            </a:r>
            <a:endPar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endParaRPr>
          </a:p>
        </p:txBody>
      </p:sp>
      <p:sp>
        <p:nvSpPr>
          <p:cNvPr id="11" name="Freeform 11"/>
          <p:cNvSpPr/>
          <p:nvPr/>
        </p:nvSpPr>
        <p:spPr>
          <a:xfrm>
            <a:off x="8636040" y="1889298"/>
            <a:ext cx="1033001" cy="1078478"/>
          </a:xfrm>
          <a:custGeom>
            <a:avLst/>
            <a:gdLst/>
            <a:ahLst/>
            <a:cxnLst/>
            <a:rect l="l" t="t" r="r" b="b"/>
            <a:pathLst>
              <a:path w="1033001" h="1078478">
                <a:moveTo>
                  <a:pt x="0" y="0"/>
                </a:moveTo>
                <a:lnTo>
                  <a:pt x="1033001" y="0"/>
                </a:lnTo>
                <a:lnTo>
                  <a:pt x="1033001" y="1078478"/>
                </a:lnTo>
                <a:lnTo>
                  <a:pt x="0" y="1078478"/>
                </a:lnTo>
                <a:lnTo>
                  <a:pt x="0" y="0"/>
                </a:lnTo>
                <a:close/>
              </a:path>
            </a:pathLst>
          </a:custGeom>
          <a:blipFill>
            <a:blip r:embed="rId7">
              <a:extLst>
                <a:ext uri="{96DAC541-7B7A-43D3-8B79-37D633B846F1}">
                  <asvg:svgBlip xmlns:asvg="http://schemas.microsoft.com/office/drawing/2016/SVG/main" r:embed="rId8"/>
                </a:ext>
              </a:extLst>
            </a:blip>
            <a:stretch>
              <a:fillRect l="-101042" t="-84932" b="-11017"/>
            </a:stretch>
          </a:blipFill>
        </p:spPr>
      </p:sp>
      <p:sp>
        <p:nvSpPr>
          <p:cNvPr id="12" name="Freeform 12"/>
          <p:cNvSpPr/>
          <p:nvPr/>
        </p:nvSpPr>
        <p:spPr>
          <a:xfrm rot="-1087373">
            <a:off x="-2735776" y="7681023"/>
            <a:ext cx="6892810" cy="2774356"/>
          </a:xfrm>
          <a:custGeom>
            <a:avLst/>
            <a:gdLst/>
            <a:ahLst/>
            <a:cxnLst/>
            <a:rect l="l" t="t" r="r" b="b"/>
            <a:pathLst>
              <a:path w="6892810" h="2774356">
                <a:moveTo>
                  <a:pt x="0" y="0"/>
                </a:moveTo>
                <a:lnTo>
                  <a:pt x="6892810" y="0"/>
                </a:lnTo>
                <a:lnTo>
                  <a:pt x="6892810" y="2774356"/>
                </a:lnTo>
                <a:lnTo>
                  <a:pt x="0" y="2774356"/>
                </a:lnTo>
                <a:lnTo>
                  <a:pt x="0" y="0"/>
                </a:lnTo>
                <a:close/>
              </a:path>
            </a:pathLst>
          </a:custGeom>
          <a:blipFill>
            <a:blip r:embed="rId9"/>
            <a:stretch>
              <a:fillRect/>
            </a:stretch>
          </a:blipFill>
        </p:spPr>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296935" y="-548610"/>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1"/>
            <a:stretch>
              <a:fillRect t="-78077" r="-1486" b="-81883"/>
            </a:stretch>
          </a:blipFill>
        </p:spPr>
      </p:sp>
      <p:grpSp>
        <p:nvGrpSpPr>
          <p:cNvPr id="3" name="Group 3"/>
          <p:cNvGrpSpPr/>
          <p:nvPr/>
        </p:nvGrpSpPr>
        <p:grpSpPr>
          <a:xfrm rot="0">
            <a:off x="-1522481" y="-1595198"/>
            <a:ext cx="4285771" cy="12790609"/>
            <a:chOff x="0" y="0"/>
            <a:chExt cx="3263900" cy="9740900"/>
          </a:xfrm>
        </p:grpSpPr>
        <p:sp>
          <p:nvSpPr>
            <p:cNvPr id="4" name="Freeform 4"/>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2"/>
              <a:stretch>
                <a:fillRect l="-174838" r="-174838"/>
              </a:stretch>
            </a:blipFill>
          </p:spPr>
        </p:sp>
      </p:grpSp>
      <p:grpSp>
        <p:nvGrpSpPr>
          <p:cNvPr id="5" name="Group 5"/>
          <p:cNvGrpSpPr/>
          <p:nvPr/>
        </p:nvGrpSpPr>
        <p:grpSpPr>
          <a:xfrm rot="-10800000">
            <a:off x="15720849" y="-1377895"/>
            <a:ext cx="4285771" cy="12790609"/>
            <a:chOff x="0" y="0"/>
            <a:chExt cx="3263900" cy="9740900"/>
          </a:xfrm>
        </p:grpSpPr>
        <p:sp>
          <p:nvSpPr>
            <p:cNvPr id="6" name="Freeform 6"/>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2"/>
              <a:stretch>
                <a:fillRect l="-174838" r="-174838"/>
              </a:stretch>
            </a:blipFill>
          </p:spPr>
        </p:sp>
      </p:grpSp>
      <p:sp>
        <p:nvSpPr>
          <p:cNvPr id="7" name="Freeform 7"/>
          <p:cNvSpPr/>
          <p:nvPr/>
        </p:nvSpPr>
        <p:spPr>
          <a:xfrm>
            <a:off x="10166762" y="2124161"/>
            <a:ext cx="2608815" cy="554966"/>
          </a:xfrm>
          <a:custGeom>
            <a:avLst/>
            <a:gdLst/>
            <a:ahLst/>
            <a:cxnLst/>
            <a:rect l="l" t="t" r="r" b="b"/>
            <a:pathLst>
              <a:path w="2608815" h="554966">
                <a:moveTo>
                  <a:pt x="0" y="0"/>
                </a:moveTo>
                <a:lnTo>
                  <a:pt x="2608815" y="0"/>
                </a:lnTo>
                <a:lnTo>
                  <a:pt x="2608815" y="554966"/>
                </a:lnTo>
                <a:lnTo>
                  <a:pt x="0" y="5549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rot="-10800000" flipV="1">
            <a:off x="5512423" y="2124161"/>
            <a:ext cx="2625895" cy="558600"/>
          </a:xfrm>
          <a:custGeom>
            <a:avLst/>
            <a:gdLst/>
            <a:ahLst/>
            <a:cxnLst/>
            <a:rect l="l" t="t" r="r" b="b"/>
            <a:pathLst>
              <a:path w="2625895" h="558600">
                <a:moveTo>
                  <a:pt x="0" y="558599"/>
                </a:moveTo>
                <a:lnTo>
                  <a:pt x="2625896" y="558599"/>
                </a:lnTo>
                <a:lnTo>
                  <a:pt x="2625896" y="0"/>
                </a:lnTo>
                <a:lnTo>
                  <a:pt x="0" y="0"/>
                </a:lnTo>
                <a:lnTo>
                  <a:pt x="0" y="558599"/>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3534815" y="253904"/>
            <a:ext cx="11218369" cy="1975137"/>
          </a:xfrm>
          <a:prstGeom prst="rect">
            <a:avLst/>
          </a:prstGeom>
        </p:spPr>
        <p:txBody>
          <a:bodyPr lIns="0" tIns="0" rIns="0" bIns="0" rtlCol="0" anchor="t">
            <a:spAutoFit/>
          </a:bodyPr>
          <a:lstStyle/>
          <a:p>
            <a:pPr algn="ctr">
              <a:lnSpc>
                <a:spcPts val="7470"/>
              </a:lnSpc>
            </a:pPr>
            <a:r>
              <a:rPr lang="en-US" sz="7625" b="1">
                <a:solidFill>
                  <a:srgbClr val="F3F1DB"/>
                </a:solidFill>
                <a:latin typeface="Obra Letra Bold"/>
                <a:ea typeface="Obra Letra Bold"/>
                <a:cs typeface="Obra Letra Bold"/>
                <a:sym typeface="Obra Letra Bold"/>
              </a:rPr>
              <a:t>Initial Data </a:t>
            </a:r>
            <a:endParaRPr lang="en-US" sz="7625" b="1">
              <a:solidFill>
                <a:srgbClr val="F3F1DB"/>
              </a:solidFill>
              <a:latin typeface="Obra Letra Bold"/>
              <a:ea typeface="Obra Letra Bold"/>
              <a:cs typeface="Obra Letra Bold"/>
              <a:sym typeface="Obra Letra Bold"/>
            </a:endParaRPr>
          </a:p>
          <a:p>
            <a:pPr algn="ctr">
              <a:lnSpc>
                <a:spcPts val="7470"/>
              </a:lnSpc>
            </a:pPr>
            <a:r>
              <a:rPr lang="en-US" sz="7625" b="1">
                <a:solidFill>
                  <a:srgbClr val="F3F1DB"/>
                </a:solidFill>
                <a:latin typeface="Obra Letra Bold"/>
                <a:ea typeface="Obra Letra Bold"/>
                <a:cs typeface="Obra Letra Bold"/>
                <a:sym typeface="Obra Letra Bold"/>
              </a:rPr>
              <a:t>Observations</a:t>
            </a:r>
            <a:endParaRPr lang="en-US" sz="7625" b="1">
              <a:solidFill>
                <a:srgbClr val="F3F1DB"/>
              </a:solidFill>
              <a:latin typeface="Obra Letra Bold"/>
              <a:ea typeface="Obra Letra Bold"/>
              <a:cs typeface="Obra Letra Bold"/>
              <a:sym typeface="Obra Letra Bold"/>
            </a:endParaRPr>
          </a:p>
        </p:txBody>
      </p:sp>
      <p:sp>
        <p:nvSpPr>
          <p:cNvPr id="10" name="TextBox 10"/>
          <p:cNvSpPr txBox="1"/>
          <p:nvPr/>
        </p:nvSpPr>
        <p:spPr>
          <a:xfrm>
            <a:off x="3782599" y="2958251"/>
            <a:ext cx="11772884" cy="7243445"/>
          </a:xfrm>
          <a:prstGeom prst="rect">
            <a:avLst/>
          </a:prstGeom>
        </p:spPr>
        <p:txBody>
          <a:bodyPr lIns="0" tIns="0" rIns="0" bIns="0" rtlCol="0" anchor="t">
            <a:spAutoFit/>
          </a:bodyPr>
          <a:lstStyle/>
          <a:p>
            <a:pPr marL="756285" lvl="1" indent="-377825" algn="l">
              <a:lnSpc>
                <a:spcPts val="4345"/>
              </a:lnSpc>
              <a:buFont typeface="Arial" panose="020B0604020202020204"/>
              <a:buChar char="•"/>
            </a:pPr>
            <a:r>
              <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rPr>
              <a:t>Data Volume: Around 8 M of flight records</a:t>
            </a:r>
            <a:r>
              <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rPr>
              <a:t> spanning a specified time period.</a:t>
            </a:r>
            <a:endPar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endParaRPr>
          </a:p>
          <a:p>
            <a:pPr marL="756285" lvl="1" indent="-377825" algn="l">
              <a:lnSpc>
                <a:spcPts val="4345"/>
              </a:lnSpc>
              <a:buFont typeface="Arial" panose="020B0604020202020204"/>
              <a:buChar char="•"/>
            </a:pPr>
            <a:r>
              <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rPr>
              <a:t>Common Issues</a:t>
            </a:r>
            <a:r>
              <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rPr>
              <a:t> Identified:</a:t>
            </a:r>
            <a:endPar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endParaRPr>
          </a:p>
          <a:p>
            <a:pPr marL="756285" lvl="1" indent="-377825" algn="l">
              <a:lnSpc>
                <a:spcPts val="4345"/>
              </a:lnSpc>
              <a:buAutoNum type="arabicPeriod"/>
            </a:pPr>
            <a:r>
              <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rPr>
              <a:t>Missing Values: The CANCELLATION_REASON column has approximately 98.46% missing values, while columns such as AIR_SYSTEM_DELAY, SECURITY_DELAY, AIRLINE_DELAY, LATE_AIRCRAFT_DELAY, and WEATHER_DELAY contain around 81.72% missing values.</a:t>
            </a:r>
            <a:endPar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endParaRPr>
          </a:p>
          <a:p>
            <a:pPr marL="756285" lvl="1" indent="-377825" algn="l">
              <a:lnSpc>
                <a:spcPts val="4345"/>
              </a:lnSpc>
              <a:buAutoNum type="arabicPeriod"/>
            </a:pPr>
            <a:r>
              <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rPr>
              <a:t>Outli</a:t>
            </a:r>
            <a:r>
              <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rPr>
              <a:t>ers: Extreme or inconsistent values in DEPARTURE_DELAY and ARRIVAL_DELAY.</a:t>
            </a:r>
            <a:endPar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endParaRPr>
          </a:p>
          <a:p>
            <a:pPr marL="756285" lvl="1" indent="-377825" algn="l">
              <a:lnSpc>
                <a:spcPts val="4345"/>
              </a:lnSpc>
              <a:buFont typeface="Arial" panose="020B0604020202020204"/>
              <a:buChar char="•"/>
            </a:pPr>
            <a:r>
              <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rPr>
              <a:t>Data Type M</a:t>
            </a:r>
            <a:r>
              <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rPr>
              <a:t>ismatches: Certain columns (e.g., time data) may have incorrect formats, such as being</a:t>
            </a:r>
            <a:r>
              <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rPr>
              <a:t> stored as text.</a:t>
            </a:r>
            <a:endParaRPr lang="en-US" sz="28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endParaRPr>
          </a:p>
          <a:p>
            <a:pPr algn="l">
              <a:lnSpc>
                <a:spcPts val="4345"/>
              </a:lnSpc>
            </a:pPr>
            <a:endParaRPr sz="2800"/>
          </a:p>
        </p:txBody>
      </p:sp>
      <p:sp>
        <p:nvSpPr>
          <p:cNvPr id="11" name="Freeform 11"/>
          <p:cNvSpPr/>
          <p:nvPr/>
        </p:nvSpPr>
        <p:spPr>
          <a:xfrm>
            <a:off x="8636040" y="1889298"/>
            <a:ext cx="1033001" cy="1078478"/>
          </a:xfrm>
          <a:custGeom>
            <a:avLst/>
            <a:gdLst/>
            <a:ahLst/>
            <a:cxnLst/>
            <a:rect l="l" t="t" r="r" b="b"/>
            <a:pathLst>
              <a:path w="1033001" h="1078478">
                <a:moveTo>
                  <a:pt x="0" y="0"/>
                </a:moveTo>
                <a:lnTo>
                  <a:pt x="1033001" y="0"/>
                </a:lnTo>
                <a:lnTo>
                  <a:pt x="1033001" y="1078478"/>
                </a:lnTo>
                <a:lnTo>
                  <a:pt x="0" y="1078478"/>
                </a:lnTo>
                <a:lnTo>
                  <a:pt x="0" y="0"/>
                </a:lnTo>
                <a:close/>
              </a:path>
            </a:pathLst>
          </a:custGeom>
          <a:blipFill>
            <a:blip r:embed="rId7">
              <a:extLst>
                <a:ext uri="{96DAC541-7B7A-43D3-8B79-37D633B846F1}">
                  <asvg:svgBlip xmlns:asvg="http://schemas.microsoft.com/office/drawing/2016/SVG/main" r:embed="rId8"/>
                </a:ext>
              </a:extLst>
            </a:blip>
            <a:stretch>
              <a:fillRect l="-101042" t="-84932" b="-11017"/>
            </a:stretch>
          </a:blipFill>
        </p:spPr>
      </p:sp>
      <p:sp>
        <p:nvSpPr>
          <p:cNvPr id="12" name="Freeform 12"/>
          <p:cNvSpPr/>
          <p:nvPr/>
        </p:nvSpPr>
        <p:spPr>
          <a:xfrm rot="-1087373">
            <a:off x="-2735776" y="7681023"/>
            <a:ext cx="6892810" cy="2774356"/>
          </a:xfrm>
          <a:custGeom>
            <a:avLst/>
            <a:gdLst/>
            <a:ahLst/>
            <a:cxnLst/>
            <a:rect l="l" t="t" r="r" b="b"/>
            <a:pathLst>
              <a:path w="6892810" h="2774356">
                <a:moveTo>
                  <a:pt x="0" y="0"/>
                </a:moveTo>
                <a:lnTo>
                  <a:pt x="6892810" y="0"/>
                </a:lnTo>
                <a:lnTo>
                  <a:pt x="6892810" y="2774356"/>
                </a:lnTo>
                <a:lnTo>
                  <a:pt x="0" y="2774356"/>
                </a:lnTo>
                <a:lnTo>
                  <a:pt x="0" y="0"/>
                </a:lnTo>
                <a:close/>
              </a:path>
            </a:pathLst>
          </a:custGeom>
          <a:blipFill>
            <a:blip r:embed="rId9"/>
            <a:stretch>
              <a:fillRect/>
            </a:stretch>
          </a:blipFill>
        </p:spPr>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296935" y="-548610"/>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1"/>
            <a:stretch>
              <a:fillRect t="-78077" r="-1486" b="-81883"/>
            </a:stretch>
          </a:blipFill>
        </p:spPr>
      </p:sp>
      <p:grpSp>
        <p:nvGrpSpPr>
          <p:cNvPr id="3" name="Group 3"/>
          <p:cNvGrpSpPr/>
          <p:nvPr/>
        </p:nvGrpSpPr>
        <p:grpSpPr>
          <a:xfrm rot="0">
            <a:off x="-1522481" y="-1595198"/>
            <a:ext cx="4285771" cy="12790609"/>
            <a:chOff x="0" y="0"/>
            <a:chExt cx="3263900" cy="9740900"/>
          </a:xfrm>
        </p:grpSpPr>
        <p:sp>
          <p:nvSpPr>
            <p:cNvPr id="4" name="Freeform 4"/>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2"/>
              <a:stretch>
                <a:fillRect l="-174838" r="-174838"/>
              </a:stretch>
            </a:blipFill>
          </p:spPr>
        </p:sp>
      </p:grpSp>
      <p:grpSp>
        <p:nvGrpSpPr>
          <p:cNvPr id="5" name="Group 5"/>
          <p:cNvGrpSpPr/>
          <p:nvPr/>
        </p:nvGrpSpPr>
        <p:grpSpPr>
          <a:xfrm rot="-10800000">
            <a:off x="15720849" y="-1377895"/>
            <a:ext cx="4285771" cy="12790609"/>
            <a:chOff x="0" y="0"/>
            <a:chExt cx="3263900" cy="9740900"/>
          </a:xfrm>
        </p:grpSpPr>
        <p:sp>
          <p:nvSpPr>
            <p:cNvPr id="6" name="Freeform 6"/>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2"/>
              <a:stretch>
                <a:fillRect l="-174838" r="-174838"/>
              </a:stretch>
            </a:blipFill>
          </p:spPr>
        </p:sp>
      </p:grpSp>
      <p:sp>
        <p:nvSpPr>
          <p:cNvPr id="7" name="Freeform 7"/>
          <p:cNvSpPr/>
          <p:nvPr/>
        </p:nvSpPr>
        <p:spPr>
          <a:xfrm>
            <a:off x="10166762" y="1409900"/>
            <a:ext cx="2608815" cy="554966"/>
          </a:xfrm>
          <a:custGeom>
            <a:avLst/>
            <a:gdLst/>
            <a:ahLst/>
            <a:cxnLst/>
            <a:rect l="l" t="t" r="r" b="b"/>
            <a:pathLst>
              <a:path w="2608815" h="554966">
                <a:moveTo>
                  <a:pt x="0" y="0"/>
                </a:moveTo>
                <a:lnTo>
                  <a:pt x="2608815" y="0"/>
                </a:lnTo>
                <a:lnTo>
                  <a:pt x="2608815" y="554966"/>
                </a:lnTo>
                <a:lnTo>
                  <a:pt x="0" y="5549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rot="-10800000" flipV="1">
            <a:off x="5512423" y="1409900"/>
            <a:ext cx="2625895" cy="558600"/>
          </a:xfrm>
          <a:custGeom>
            <a:avLst/>
            <a:gdLst/>
            <a:ahLst/>
            <a:cxnLst/>
            <a:rect l="l" t="t" r="r" b="b"/>
            <a:pathLst>
              <a:path w="2625895" h="558600">
                <a:moveTo>
                  <a:pt x="0" y="558599"/>
                </a:moveTo>
                <a:lnTo>
                  <a:pt x="2625896" y="558599"/>
                </a:lnTo>
                <a:lnTo>
                  <a:pt x="2625896" y="0"/>
                </a:lnTo>
                <a:lnTo>
                  <a:pt x="0" y="0"/>
                </a:lnTo>
                <a:lnTo>
                  <a:pt x="0" y="558599"/>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4368800" y="1806575"/>
            <a:ext cx="10530840" cy="8408035"/>
          </a:xfrm>
          <a:prstGeom prst="rect">
            <a:avLst/>
          </a:prstGeom>
        </p:spPr>
        <p:txBody>
          <a:bodyPr lIns="0" tIns="0" rIns="0" bIns="0" rtlCol="0" anchor="t">
            <a:noAutofit/>
          </a:bodyPr>
          <a:lstStyle/>
          <a:p>
            <a:pPr marL="885825" lvl="1" indent="-442595" algn="l">
              <a:lnSpc>
                <a:spcPts val="5085"/>
              </a:lnSpc>
              <a:buAutoNum type="arabicPeriod"/>
            </a:pPr>
            <a:r>
              <a:rPr lang="en-US" sz="25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rPr>
              <a:t>Handling Missing Values:</a:t>
            </a:r>
            <a:endParaRPr lang="en-US" sz="25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endParaRPr>
          </a:p>
          <a:p>
            <a:pPr marL="648335" lvl="1" indent="-323850" algn="l">
              <a:lnSpc>
                <a:spcPts val="3725"/>
              </a:lnSpc>
              <a:buFont typeface="Arial" panose="020B0604020202020204"/>
              <a:buChar char="•"/>
            </a:pPr>
            <a:r>
              <a:rPr lang="en-US" sz="25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rPr>
              <a:t>Replacing Null Values:</a:t>
            </a:r>
            <a:endParaRPr lang="en-US" sz="25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endParaRPr>
          </a:p>
          <a:p>
            <a:pPr marL="648335" lvl="1" indent="-323850" algn="l">
              <a:lnSpc>
                <a:spcPts val="3725"/>
              </a:lnSpc>
              <a:buFont typeface="Arial" panose="020B0604020202020204"/>
              <a:buChar char="•"/>
            </a:pPr>
            <a:r>
              <a:rPr lang="en-US" sz="25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rPr>
              <a:t>Since the percentage of missing values in these columns is small and won't significantly affect our analysis, the following columns were filled with appropriate replacements:</a:t>
            </a:r>
            <a:endParaRPr lang="en-US" sz="25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endParaRPr>
          </a:p>
          <a:p>
            <a:pPr marL="648335" lvl="1" indent="-323850" algn="l">
              <a:lnSpc>
                <a:spcPts val="3725"/>
              </a:lnSpc>
              <a:buFont typeface="Arial" panose="020B0604020202020204"/>
              <a:buChar char="•"/>
            </a:pPr>
            <a:r>
              <a:rPr lang="en-US" sz="25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rPr>
              <a:t>TAIL_NUMBER: 0.25% missing .dropna()</a:t>
            </a:r>
            <a:endParaRPr lang="en-US" sz="25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endParaRPr>
          </a:p>
          <a:p>
            <a:pPr marL="648335" lvl="1" indent="-323850" algn="l">
              <a:lnSpc>
                <a:spcPts val="3725"/>
              </a:lnSpc>
              <a:buFont typeface="Arial" panose="020B0604020202020204"/>
              <a:buChar char="•"/>
            </a:pPr>
            <a:r>
              <a:rPr lang="en-US" sz="25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rPr>
              <a:t>DEPARTURE_TIME: 1.5% missing</a:t>
            </a:r>
            <a:endParaRPr lang="en-US" sz="25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endParaRPr>
          </a:p>
          <a:p>
            <a:pPr marL="648335" lvl="1" indent="-323850" algn="l">
              <a:lnSpc>
                <a:spcPts val="3725"/>
              </a:lnSpc>
              <a:buFont typeface="Arial" panose="020B0604020202020204"/>
              <a:buChar char="•"/>
            </a:pPr>
            <a:r>
              <a:rPr lang="en-US" sz="25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rPr>
              <a:t>DEPARTURE_DELAY: 1.5% missing</a:t>
            </a:r>
            <a:endParaRPr lang="en-US" sz="25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endParaRPr>
          </a:p>
          <a:p>
            <a:pPr marL="648335" lvl="1" indent="-323850" algn="l">
              <a:lnSpc>
                <a:spcPts val="3725"/>
              </a:lnSpc>
              <a:buFont typeface="Arial" panose="020B0604020202020204"/>
              <a:buChar char="•"/>
            </a:pPr>
            <a:r>
              <a:rPr lang="en-US" sz="25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rPr>
              <a:t>TAXI_OUT: 1.5% missing</a:t>
            </a:r>
            <a:endParaRPr lang="en-US" sz="25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endParaRPr>
          </a:p>
          <a:p>
            <a:pPr marL="648335" lvl="1" indent="-323850" algn="l">
              <a:lnSpc>
                <a:spcPts val="3725"/>
              </a:lnSpc>
              <a:buFont typeface="Arial" panose="020B0604020202020204"/>
              <a:buChar char="•"/>
            </a:pPr>
            <a:r>
              <a:rPr lang="en-US" sz="25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rPr>
              <a:t>WHEELS_OFF: 1.5% missing</a:t>
            </a:r>
            <a:endParaRPr lang="en-US" sz="25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endParaRPr>
          </a:p>
          <a:p>
            <a:pPr marL="648335" lvl="1" indent="-323850" algn="l">
              <a:lnSpc>
                <a:spcPts val="3725"/>
              </a:lnSpc>
              <a:buFont typeface="Arial" panose="020B0604020202020204"/>
              <a:buChar char="•"/>
            </a:pPr>
            <a:r>
              <a:rPr lang="en-US" sz="25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rPr>
              <a:t>SCHEDULED_TIME: 0.0001% missing</a:t>
            </a:r>
            <a:endParaRPr lang="en-US" sz="25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endParaRPr>
          </a:p>
          <a:p>
            <a:pPr marL="648335" lvl="1" indent="-323850" algn="l">
              <a:lnSpc>
                <a:spcPts val="3725"/>
              </a:lnSpc>
              <a:buFont typeface="Arial" panose="020B0604020202020204"/>
              <a:buChar char="•"/>
            </a:pPr>
            <a:r>
              <a:rPr lang="en-US" sz="25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rPr>
              <a:t>ELAPSED_TIME: 1.8% missing</a:t>
            </a:r>
            <a:endParaRPr lang="en-US" sz="25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endParaRPr>
          </a:p>
          <a:p>
            <a:pPr marL="648335" lvl="1" indent="-323850" algn="l">
              <a:lnSpc>
                <a:spcPts val="3725"/>
              </a:lnSpc>
              <a:buFont typeface="Arial" panose="020B0604020202020204"/>
              <a:buChar char="•"/>
            </a:pPr>
            <a:r>
              <a:rPr lang="en-US" sz="25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rPr>
              <a:t>AIR_TIME: 1.8% missing</a:t>
            </a:r>
            <a:endParaRPr lang="en-US" sz="25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endParaRPr>
          </a:p>
          <a:p>
            <a:pPr marL="648335" lvl="1" indent="-323850" algn="l">
              <a:lnSpc>
                <a:spcPts val="3725"/>
              </a:lnSpc>
              <a:buFont typeface="Arial" panose="020B0604020202020204"/>
              <a:buChar char="•"/>
            </a:pPr>
            <a:r>
              <a:rPr lang="en-US" sz="25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rPr>
              <a:t>WHEELS_ON: 1.6% missing</a:t>
            </a:r>
            <a:endParaRPr lang="en-US" sz="25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endParaRPr>
          </a:p>
          <a:p>
            <a:pPr marL="648335" lvl="1" indent="-323850" algn="l">
              <a:lnSpc>
                <a:spcPts val="3725"/>
              </a:lnSpc>
              <a:buFont typeface="Arial" panose="020B0604020202020204"/>
              <a:buChar char="•"/>
            </a:pPr>
            <a:r>
              <a:rPr lang="en-US" sz="25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rPr>
              <a:t>TAXI_IN: 1.6% missing</a:t>
            </a:r>
            <a:endParaRPr lang="en-US" sz="25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endParaRPr>
          </a:p>
          <a:p>
            <a:pPr marL="648335" lvl="1" indent="-323850" algn="l">
              <a:lnSpc>
                <a:spcPts val="3725"/>
              </a:lnSpc>
              <a:buFont typeface="Arial" panose="020B0604020202020204"/>
              <a:buChar char="•"/>
            </a:pPr>
            <a:r>
              <a:rPr lang="en-US" sz="25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rPr>
              <a:t>ARRIVAL_TIME: 1.6% missing</a:t>
            </a:r>
            <a:endParaRPr lang="en-US" sz="25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endParaRPr>
          </a:p>
          <a:p>
            <a:pPr marL="648335" lvl="1" indent="-323850" algn="l">
              <a:lnSpc>
                <a:spcPts val="3725"/>
              </a:lnSpc>
              <a:buFont typeface="Arial" panose="020B0604020202020204"/>
              <a:buChar char="•"/>
            </a:pPr>
            <a:r>
              <a:rPr lang="en-US" sz="25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rPr>
              <a:t>ARRIVAL_DELAY: 1.8% missing</a:t>
            </a:r>
            <a:endParaRPr lang="en-US" sz="2500" b="1">
              <a:solidFill>
                <a:srgbClr val="F3F1DB"/>
              </a:solidFill>
              <a:latin typeface="Monterchi Sans Bold" panose="02000503060000020004"/>
              <a:ea typeface="Monterchi Sans Bold" panose="02000503060000020004"/>
              <a:cs typeface="Monterchi Sans Bold" panose="02000503060000020004"/>
              <a:sym typeface="Monterchi Sans Bold" panose="02000503060000020004"/>
            </a:endParaRPr>
          </a:p>
          <a:p>
            <a:pPr algn="l">
              <a:lnSpc>
                <a:spcPts val="3725"/>
              </a:lnSpc>
            </a:pPr>
            <a:endParaRPr sz="2500"/>
          </a:p>
        </p:txBody>
      </p:sp>
      <p:sp>
        <p:nvSpPr>
          <p:cNvPr id="10" name="Freeform 10"/>
          <p:cNvSpPr/>
          <p:nvPr/>
        </p:nvSpPr>
        <p:spPr>
          <a:xfrm>
            <a:off x="8636040" y="1175037"/>
            <a:ext cx="1033001" cy="1078478"/>
          </a:xfrm>
          <a:custGeom>
            <a:avLst/>
            <a:gdLst/>
            <a:ahLst/>
            <a:cxnLst/>
            <a:rect l="l" t="t" r="r" b="b"/>
            <a:pathLst>
              <a:path w="1033001" h="1078478">
                <a:moveTo>
                  <a:pt x="0" y="0"/>
                </a:moveTo>
                <a:lnTo>
                  <a:pt x="1033001" y="0"/>
                </a:lnTo>
                <a:lnTo>
                  <a:pt x="1033001" y="1078478"/>
                </a:lnTo>
                <a:lnTo>
                  <a:pt x="0" y="1078478"/>
                </a:lnTo>
                <a:lnTo>
                  <a:pt x="0" y="0"/>
                </a:lnTo>
                <a:close/>
              </a:path>
            </a:pathLst>
          </a:custGeom>
          <a:blipFill>
            <a:blip r:embed="rId7">
              <a:extLst>
                <a:ext uri="{96DAC541-7B7A-43D3-8B79-37D633B846F1}">
                  <asvg:svgBlip xmlns:asvg="http://schemas.microsoft.com/office/drawing/2016/SVG/main" r:embed="rId8"/>
                </a:ext>
              </a:extLst>
            </a:blip>
            <a:stretch>
              <a:fillRect l="-101042" t="-84932" b="-11017"/>
            </a:stretch>
          </a:blipFill>
        </p:spPr>
      </p:sp>
      <p:sp>
        <p:nvSpPr>
          <p:cNvPr id="11" name="Freeform 11"/>
          <p:cNvSpPr/>
          <p:nvPr/>
        </p:nvSpPr>
        <p:spPr>
          <a:xfrm rot="-1087373">
            <a:off x="-2735776" y="7681023"/>
            <a:ext cx="6892810" cy="2774356"/>
          </a:xfrm>
          <a:custGeom>
            <a:avLst/>
            <a:gdLst/>
            <a:ahLst/>
            <a:cxnLst/>
            <a:rect l="l" t="t" r="r" b="b"/>
            <a:pathLst>
              <a:path w="6892810" h="2774356">
                <a:moveTo>
                  <a:pt x="0" y="0"/>
                </a:moveTo>
                <a:lnTo>
                  <a:pt x="6892810" y="0"/>
                </a:lnTo>
                <a:lnTo>
                  <a:pt x="6892810" y="2774356"/>
                </a:lnTo>
                <a:lnTo>
                  <a:pt x="0" y="2774356"/>
                </a:lnTo>
                <a:lnTo>
                  <a:pt x="0" y="0"/>
                </a:lnTo>
                <a:close/>
              </a:path>
            </a:pathLst>
          </a:custGeom>
          <a:blipFill>
            <a:blip r:embed="rId9"/>
            <a:stretch>
              <a:fillRect/>
            </a:stretch>
          </a:blipFill>
        </p:spPr>
      </p:sp>
      <p:sp>
        <p:nvSpPr>
          <p:cNvPr id="12" name="Freeform 12"/>
          <p:cNvSpPr/>
          <p:nvPr/>
        </p:nvSpPr>
        <p:spPr>
          <a:xfrm>
            <a:off x="10507241" y="5847768"/>
            <a:ext cx="5886442" cy="2117291"/>
          </a:xfrm>
          <a:custGeom>
            <a:avLst/>
            <a:gdLst/>
            <a:ahLst/>
            <a:cxnLst/>
            <a:rect l="l" t="t" r="r" b="b"/>
            <a:pathLst>
              <a:path w="5886442" h="2117291">
                <a:moveTo>
                  <a:pt x="0" y="0"/>
                </a:moveTo>
                <a:lnTo>
                  <a:pt x="5886442" y="0"/>
                </a:lnTo>
                <a:lnTo>
                  <a:pt x="5886442" y="2117291"/>
                </a:lnTo>
                <a:lnTo>
                  <a:pt x="0" y="2117291"/>
                </a:lnTo>
                <a:lnTo>
                  <a:pt x="0" y="0"/>
                </a:lnTo>
                <a:close/>
              </a:path>
            </a:pathLst>
          </a:custGeom>
          <a:blipFill>
            <a:blip r:embed="rId10"/>
            <a:stretch>
              <a:fillRect l="-306" r="-306"/>
            </a:stretch>
          </a:blipFill>
        </p:spPr>
      </p:sp>
      <p:sp>
        <p:nvSpPr>
          <p:cNvPr id="13" name="TextBox 13"/>
          <p:cNvSpPr txBox="1"/>
          <p:nvPr/>
        </p:nvSpPr>
        <p:spPr>
          <a:xfrm>
            <a:off x="3543356" y="161925"/>
            <a:ext cx="11218369" cy="1013112"/>
          </a:xfrm>
          <a:prstGeom prst="rect">
            <a:avLst/>
          </a:prstGeom>
        </p:spPr>
        <p:txBody>
          <a:bodyPr lIns="0" tIns="0" rIns="0" bIns="0" rtlCol="0" anchor="t">
            <a:spAutoFit/>
          </a:bodyPr>
          <a:lstStyle/>
          <a:p>
            <a:pPr algn="ctr">
              <a:lnSpc>
                <a:spcPts val="7470"/>
              </a:lnSpc>
            </a:pPr>
            <a:r>
              <a:rPr lang="en-US" sz="7625" b="1">
                <a:solidFill>
                  <a:srgbClr val="F3F1DB"/>
                </a:solidFill>
                <a:latin typeface="Obra Letra Bold"/>
                <a:ea typeface="Obra Letra Bold"/>
                <a:cs typeface="Obra Letra Bold"/>
                <a:sym typeface="Obra Letra Bold"/>
              </a:rPr>
              <a:t>Data Cleaning Process</a:t>
            </a:r>
            <a:endParaRPr lang="en-US" sz="7625" b="1">
              <a:solidFill>
                <a:srgbClr val="F3F1DB"/>
              </a:solidFill>
              <a:latin typeface="Obra Letra Bold"/>
              <a:ea typeface="Obra Letra Bold"/>
              <a:cs typeface="Obra Letra Bold"/>
              <a:sym typeface="Obra Letra Bold"/>
            </a:endParaRPr>
          </a:p>
        </p:txBody>
      </p:sp>
    </p:spTree>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8011</Words>
  <Application>WPS Presentation</Application>
  <PresentationFormat>On-screen Show (4:3)</PresentationFormat>
  <Paragraphs>215</Paragraphs>
  <Slides>24</Slides>
  <Notes>0</Notes>
  <HiddenSlides>0</HiddenSlides>
  <MMClips>0</MMClips>
  <ScaleCrop>false</ScaleCrop>
  <HeadingPairs>
    <vt:vector size="6" baseType="variant">
      <vt:variant>
        <vt:lpstr>已用的字体</vt:lpstr>
      </vt:variant>
      <vt:variant>
        <vt:i4>46</vt:i4>
      </vt:variant>
      <vt:variant>
        <vt:lpstr>主题</vt:lpstr>
      </vt:variant>
      <vt:variant>
        <vt:i4>1</vt:i4>
      </vt:variant>
      <vt:variant>
        <vt:lpstr>幻灯片标题</vt:lpstr>
      </vt:variant>
      <vt:variant>
        <vt:i4>24</vt:i4>
      </vt:variant>
    </vt:vector>
  </HeadingPairs>
  <TitlesOfParts>
    <vt:vector size="71" baseType="lpstr">
      <vt:lpstr>Arial</vt:lpstr>
      <vt:lpstr>SimSun</vt:lpstr>
      <vt:lpstr>Wingdings</vt:lpstr>
      <vt:lpstr>Obra Letra Bold</vt:lpstr>
      <vt:lpstr>Segoe Print</vt:lpstr>
      <vt:lpstr>Monterchi Sans Bold</vt:lpstr>
      <vt:lpstr>Arial</vt:lpstr>
      <vt:lpstr>Yu Gothic UI</vt:lpstr>
      <vt:lpstr>Microsoft YaHei</vt:lpstr>
      <vt:lpstr>Arial Unicode MS</vt:lpstr>
      <vt:lpstr>Calibri</vt:lpstr>
      <vt:lpstr>Arial Black</vt:lpstr>
      <vt:lpstr>Bahnschrift</vt:lpstr>
      <vt:lpstr>Arabic Typesetting</vt:lpstr>
      <vt:lpstr>Bahnschrift Light SemiCondensed</vt:lpstr>
      <vt:lpstr>Bahnschrift SemiBold</vt:lpstr>
      <vt:lpstr>Bahnschrift SemiLight</vt:lpstr>
      <vt:lpstr>Constantia</vt:lpstr>
      <vt:lpstr>Cambria Math</vt:lpstr>
      <vt:lpstr>Cascadia Code SemiLight</vt:lpstr>
      <vt:lpstr>Cascadia Mono SemiLight</vt:lpstr>
      <vt:lpstr>Impact</vt:lpstr>
      <vt:lpstr>Ink Free</vt:lpstr>
      <vt:lpstr>Javanese Text</vt:lpstr>
      <vt:lpstr>Andalus</vt:lpstr>
      <vt:lpstr>Mongolian Baiti</vt:lpstr>
      <vt:lpstr>Bahnschrift SemiLight SemiConde</vt:lpstr>
      <vt:lpstr>HoloLens MDL2 Assets</vt:lpstr>
      <vt:lpstr>Leelawadee UI</vt:lpstr>
      <vt:lpstr>MV Boli</vt:lpstr>
      <vt:lpstr>Segoe UI Black</vt:lpstr>
      <vt:lpstr>Segoe UI Emoji</vt:lpstr>
      <vt:lpstr>Yu Gothic UI Semilight</vt:lpstr>
      <vt:lpstr>Yu Gothic UI Semibold</vt:lpstr>
      <vt:lpstr>TravelportSans Heavy</vt:lpstr>
      <vt:lpstr>Bahnschrift SemiBold Condensed</vt:lpstr>
      <vt:lpstr>Verdana</vt:lpstr>
      <vt:lpstr>Te Font New</vt:lpstr>
      <vt:lpstr>Symbol</vt:lpstr>
      <vt:lpstr>Cascadia Mono Light</vt:lpstr>
      <vt:lpstr>Yu Gothic Medium</vt:lpstr>
      <vt:lpstr>Corbel</vt:lpstr>
      <vt:lpstr>Gabriola</vt:lpstr>
      <vt:lpstr>Franklin Gothic Medium</vt:lpstr>
      <vt:lpstr>Ebrima</vt:lpstr>
      <vt:lpstr>Courier New</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project</dc:title>
  <dc:creator/>
  <cp:lastModifiedBy>Moustafa.Saied</cp:lastModifiedBy>
  <cp:revision>3</cp:revision>
  <dcterms:created xsi:type="dcterms:W3CDTF">2006-08-16T00:00:00Z</dcterms:created>
  <dcterms:modified xsi:type="dcterms:W3CDTF">2024-10-17T00:38:03Z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1DED06BAA52D48C99D1AC8401AC98178_13</vt:lpwstr>
  </property>
  <property fmtid="{D5CDD505-2E9C-101B-9397-08002B2CF9AE}" pid="3" name="KSOProductBuildVer">
    <vt:lpwstr>1033-12.2.0.18283</vt:lpwstr>
  </property>
</Properties>
</file>